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27"/>
  </p:notesMasterIdLst>
  <p:handoutMasterIdLst>
    <p:handoutMasterId r:id="rId128"/>
  </p:handoutMasterIdLst>
  <p:sldIdLst>
    <p:sldId id="373" r:id="rId2"/>
    <p:sldId id="492" r:id="rId3"/>
    <p:sldId id="337" r:id="rId4"/>
    <p:sldId id="456" r:id="rId5"/>
    <p:sldId id="338" r:id="rId6"/>
    <p:sldId id="530" r:id="rId7"/>
    <p:sldId id="543" r:id="rId8"/>
    <p:sldId id="547" r:id="rId9"/>
    <p:sldId id="531" r:id="rId10"/>
    <p:sldId id="559" r:id="rId11"/>
    <p:sldId id="569" r:id="rId12"/>
    <p:sldId id="561" r:id="rId13"/>
    <p:sldId id="566" r:id="rId14"/>
    <p:sldId id="567" r:id="rId15"/>
    <p:sldId id="568" r:id="rId16"/>
    <p:sldId id="560" r:id="rId17"/>
    <p:sldId id="535" r:id="rId18"/>
    <p:sldId id="545" r:id="rId19"/>
    <p:sldId id="546" r:id="rId20"/>
    <p:sldId id="544" r:id="rId21"/>
    <p:sldId id="548" r:id="rId22"/>
    <p:sldId id="538" r:id="rId23"/>
    <p:sldId id="556" r:id="rId24"/>
    <p:sldId id="557" r:id="rId25"/>
    <p:sldId id="558" r:id="rId26"/>
    <p:sldId id="536" r:id="rId27"/>
    <p:sldId id="549" r:id="rId28"/>
    <p:sldId id="537" r:id="rId29"/>
    <p:sldId id="550" r:id="rId30"/>
    <p:sldId id="551" r:id="rId31"/>
    <p:sldId id="554" r:id="rId32"/>
    <p:sldId id="553" r:id="rId33"/>
    <p:sldId id="570" r:id="rId34"/>
    <p:sldId id="577" r:id="rId35"/>
    <p:sldId id="578" r:id="rId36"/>
    <p:sldId id="542" r:id="rId37"/>
    <p:sldId id="579" r:id="rId38"/>
    <p:sldId id="572" r:id="rId39"/>
    <p:sldId id="576" r:id="rId40"/>
    <p:sldId id="575" r:id="rId41"/>
    <p:sldId id="580" r:id="rId42"/>
    <p:sldId id="581" r:id="rId43"/>
    <p:sldId id="513" r:id="rId44"/>
    <p:sldId id="583" r:id="rId45"/>
    <p:sldId id="461" r:id="rId46"/>
    <p:sldId id="496" r:id="rId47"/>
    <p:sldId id="426" r:id="rId48"/>
    <p:sldId id="427" r:id="rId49"/>
    <p:sldId id="429" r:id="rId50"/>
    <p:sldId id="497" r:id="rId51"/>
    <p:sldId id="521" r:id="rId52"/>
    <p:sldId id="523" r:id="rId53"/>
    <p:sldId id="499" r:id="rId54"/>
    <p:sldId id="500" r:id="rId55"/>
    <p:sldId id="501" r:id="rId56"/>
    <p:sldId id="362" r:id="rId57"/>
    <p:sldId id="502" r:id="rId58"/>
    <p:sldId id="593" r:id="rId59"/>
    <p:sldId id="594" r:id="rId60"/>
    <p:sldId id="595" r:id="rId61"/>
    <p:sldId id="423" r:id="rId62"/>
    <p:sldId id="524" r:id="rId63"/>
    <p:sldId id="582" r:id="rId64"/>
    <p:sldId id="541" r:id="rId65"/>
    <p:sldId id="328" r:id="rId66"/>
    <p:sldId id="493" r:id="rId67"/>
    <p:sldId id="329" r:id="rId68"/>
    <p:sldId id="374" r:id="rId69"/>
    <p:sldId id="377" r:id="rId70"/>
    <p:sldId id="378" r:id="rId71"/>
    <p:sldId id="333" r:id="rId72"/>
    <p:sldId id="478" r:id="rId73"/>
    <p:sldId id="334" r:id="rId74"/>
    <p:sldId id="479" r:id="rId75"/>
    <p:sldId id="481" r:id="rId76"/>
    <p:sldId id="584" r:id="rId77"/>
    <p:sldId id="457" r:id="rId78"/>
    <p:sldId id="514" r:id="rId79"/>
    <p:sldId id="332" r:id="rId80"/>
    <p:sldId id="480" r:id="rId81"/>
    <p:sldId id="384" r:id="rId82"/>
    <p:sldId id="385" r:id="rId83"/>
    <p:sldId id="342" r:id="rId84"/>
    <p:sldId id="460" r:id="rId85"/>
    <p:sldId id="515" r:id="rId86"/>
    <p:sldId id="519" r:id="rId87"/>
    <p:sldId id="402" r:id="rId88"/>
    <p:sldId id="494" r:id="rId89"/>
    <p:sldId id="495" r:id="rId90"/>
    <p:sldId id="412" r:id="rId91"/>
    <p:sldId id="596" r:id="rId92"/>
    <p:sldId id="463" r:id="rId93"/>
    <p:sldId id="439" r:id="rId94"/>
    <p:sldId id="504" r:id="rId95"/>
    <p:sldId id="505" r:id="rId96"/>
    <p:sldId id="392" r:id="rId97"/>
    <p:sldId id="506" r:id="rId98"/>
    <p:sldId id="462" r:id="rId99"/>
    <p:sldId id="433" r:id="rId100"/>
    <p:sldId id="357" r:id="rId101"/>
    <p:sldId id="597" r:id="rId102"/>
    <p:sldId id="434" r:id="rId103"/>
    <p:sldId id="436" r:id="rId104"/>
    <p:sldId id="600" r:id="rId105"/>
    <p:sldId id="599" r:id="rId106"/>
    <p:sldId id="604" r:id="rId107"/>
    <p:sldId id="605" r:id="rId108"/>
    <p:sldId id="606" r:id="rId109"/>
    <p:sldId id="607" r:id="rId110"/>
    <p:sldId id="608" r:id="rId111"/>
    <p:sldId id="609" r:id="rId112"/>
    <p:sldId id="610" r:id="rId113"/>
    <p:sldId id="601" r:id="rId114"/>
    <p:sldId id="603" r:id="rId115"/>
    <p:sldId id="587" r:id="rId116"/>
    <p:sldId id="588" r:id="rId117"/>
    <p:sldId id="589" r:id="rId118"/>
    <p:sldId id="590" r:id="rId119"/>
    <p:sldId id="591" r:id="rId120"/>
    <p:sldId id="585" r:id="rId121"/>
    <p:sldId id="520" r:id="rId122"/>
    <p:sldId id="586" r:id="rId123"/>
    <p:sldId id="525" r:id="rId124"/>
    <p:sldId id="526" r:id="rId125"/>
    <p:sldId id="611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FDA39E3-7610-4A88-8945-67B97B727FCD}">
          <p14:sldIdLst>
            <p14:sldId id="373"/>
            <p14:sldId id="492"/>
            <p14:sldId id="337"/>
          </p14:sldIdLst>
        </p14:section>
        <p14:section name="Introduction" id="{8604AF74-8DFF-4341-A096-073CC9367871}">
          <p14:sldIdLst>
            <p14:sldId id="456"/>
            <p14:sldId id="338"/>
            <p14:sldId id="530"/>
            <p14:sldId id="543"/>
            <p14:sldId id="547"/>
            <p14:sldId id="531"/>
            <p14:sldId id="559"/>
            <p14:sldId id="569"/>
            <p14:sldId id="561"/>
            <p14:sldId id="566"/>
            <p14:sldId id="567"/>
            <p14:sldId id="568"/>
            <p14:sldId id="560"/>
            <p14:sldId id="535"/>
            <p14:sldId id="545"/>
            <p14:sldId id="546"/>
            <p14:sldId id="544"/>
            <p14:sldId id="548"/>
            <p14:sldId id="538"/>
            <p14:sldId id="556"/>
            <p14:sldId id="557"/>
            <p14:sldId id="558"/>
            <p14:sldId id="536"/>
            <p14:sldId id="549"/>
            <p14:sldId id="537"/>
            <p14:sldId id="550"/>
            <p14:sldId id="551"/>
            <p14:sldId id="554"/>
            <p14:sldId id="553"/>
            <p14:sldId id="570"/>
            <p14:sldId id="577"/>
            <p14:sldId id="578"/>
            <p14:sldId id="542"/>
            <p14:sldId id="579"/>
            <p14:sldId id="572"/>
            <p14:sldId id="576"/>
            <p14:sldId id="575"/>
            <p14:sldId id="580"/>
            <p14:sldId id="581"/>
            <p14:sldId id="513"/>
            <p14:sldId id="583"/>
            <p14:sldId id="461"/>
            <p14:sldId id="496"/>
            <p14:sldId id="426"/>
            <p14:sldId id="427"/>
            <p14:sldId id="429"/>
            <p14:sldId id="497"/>
            <p14:sldId id="521"/>
            <p14:sldId id="523"/>
            <p14:sldId id="499"/>
            <p14:sldId id="500"/>
            <p14:sldId id="501"/>
            <p14:sldId id="362"/>
            <p14:sldId id="502"/>
            <p14:sldId id="593"/>
            <p14:sldId id="594"/>
            <p14:sldId id="595"/>
            <p14:sldId id="423"/>
            <p14:sldId id="524"/>
            <p14:sldId id="582"/>
            <p14:sldId id="541"/>
            <p14:sldId id="328"/>
            <p14:sldId id="493"/>
            <p14:sldId id="329"/>
            <p14:sldId id="374"/>
            <p14:sldId id="377"/>
            <p14:sldId id="378"/>
            <p14:sldId id="333"/>
            <p14:sldId id="478"/>
            <p14:sldId id="334"/>
            <p14:sldId id="479"/>
            <p14:sldId id="481"/>
            <p14:sldId id="584"/>
          </p14:sldIdLst>
        </p14:section>
        <p14:section name="Profile metadata" id="{0C515F32-F9B6-4D17-825A-BF19EE974BF6}">
          <p14:sldIdLst>
            <p14:sldId id="457"/>
            <p14:sldId id="514"/>
            <p14:sldId id="332"/>
            <p14:sldId id="480"/>
            <p14:sldId id="384"/>
            <p14:sldId id="385"/>
            <p14:sldId id="342"/>
          </p14:sldIdLst>
        </p14:section>
        <p14:section name="Structures" id="{5261F6C9-D37D-4FBF-88B7-779CA3AF2C9A}">
          <p14:sldIdLst>
            <p14:sldId id="460"/>
            <p14:sldId id="515"/>
            <p14:sldId id="519"/>
            <p14:sldId id="402"/>
            <p14:sldId id="494"/>
            <p14:sldId id="495"/>
            <p14:sldId id="412"/>
            <p14:sldId id="596"/>
          </p14:sldIdLst>
        </p14:section>
        <p14:section name="Bindings" id="{7BA7874D-AF93-4632-A3AC-CF5A2813EE3F}">
          <p14:sldIdLst/>
        </p14:section>
        <p14:section name="Formal constraints" id="{6B1C0ADD-FBA8-40B9-AB6E-0476A868832F}">
          <p14:sldIdLst>
            <p14:sldId id="463"/>
            <p14:sldId id="439"/>
            <p14:sldId id="504"/>
            <p14:sldId id="505"/>
            <p14:sldId id="392"/>
            <p14:sldId id="506"/>
            <p14:sldId id="462"/>
            <p14:sldId id="433"/>
            <p14:sldId id="357"/>
            <p14:sldId id="597"/>
            <p14:sldId id="434"/>
            <p14:sldId id="436"/>
            <p14:sldId id="600"/>
            <p14:sldId id="599"/>
            <p14:sldId id="604"/>
            <p14:sldId id="605"/>
            <p14:sldId id="606"/>
            <p14:sldId id="607"/>
            <p14:sldId id="608"/>
            <p14:sldId id="609"/>
            <p14:sldId id="610"/>
            <p14:sldId id="601"/>
            <p14:sldId id="603"/>
          </p14:sldIdLst>
        </p14:section>
        <p14:section name="Extensions" id="{96CC8245-69E9-4471-BB03-8580C1ACACE1}">
          <p14:sldIdLst>
            <p14:sldId id="587"/>
            <p14:sldId id="588"/>
            <p14:sldId id="589"/>
            <p14:sldId id="590"/>
            <p14:sldId id="591"/>
            <p14:sldId id="585"/>
            <p14:sldId id="520"/>
            <p14:sldId id="586"/>
            <p14:sldId id="525"/>
            <p14:sldId id="526"/>
            <p14:sldId id="6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CFF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6" autoAdjust="0"/>
    <p:restoredTop sz="79977" autoAdjust="0"/>
  </p:normalViewPr>
  <p:slideViewPr>
    <p:cSldViewPr>
      <p:cViewPr>
        <p:scale>
          <a:sx n="90" d="100"/>
          <a:sy n="90" d="100"/>
        </p:scale>
        <p:origin x="-2298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 smtClean="0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AE631753-A30C-4FE0-B9B2-9E57D4C842BF}">
      <dgm:prSet phldrT="[Text]"/>
      <dgm:spPr/>
      <dgm:t>
        <a:bodyPr/>
        <a:lstStyle/>
        <a:p>
          <a:r>
            <a:rPr lang="nl-NL" dirty="0" err="1" smtClean="0"/>
            <a:t>Naming</a:t>
          </a:r>
          <a:r>
            <a:rPr lang="nl-NL" dirty="0" smtClean="0"/>
            <a:t> System</a:t>
          </a:r>
          <a:endParaRPr lang="nl-NL" dirty="0"/>
        </a:p>
      </dgm:t>
    </dgm:pt>
    <dgm:pt modelId="{FD999A5E-89E1-4F68-9E16-F1C07D56B311}" type="parTrans" cxnId="{B3FE3C3D-9C45-487A-8100-481601AABB84}">
      <dgm:prSet/>
      <dgm:spPr/>
      <dgm:t>
        <a:bodyPr/>
        <a:lstStyle/>
        <a:p>
          <a:endParaRPr lang="nl-NL"/>
        </a:p>
      </dgm:t>
    </dgm:pt>
    <dgm:pt modelId="{E12BC758-A5EE-47A9-9036-7F4D6A7ADC2A}" type="sibTrans" cxnId="{B3FE3C3D-9C45-487A-8100-481601AABB84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smtClean="0"/>
            <a:t>Value 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smtClean="0"/>
            <a:t>Concept 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 smtClean="0"/>
            <a:t>Content</a:t>
          </a:r>
          <a:endParaRPr lang="nl-NL" dirty="0"/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 err="1" smtClean="0"/>
            <a:t>Structure</a:t>
          </a:r>
          <a:r>
            <a:rPr lang="nl-NL" dirty="0" smtClean="0"/>
            <a:t> Definition</a:t>
          </a:r>
          <a:endParaRPr lang="nl-NL" dirty="0"/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EFE84CAC-DCA7-40E1-B5B5-3C1FB8155738}">
      <dgm:prSet phldrT="[Text]"/>
      <dgm:spPr/>
      <dgm:t>
        <a:bodyPr/>
        <a:lstStyle/>
        <a:p>
          <a:r>
            <a:rPr lang="nl-NL" dirty="0" smtClean="0"/>
            <a:t>Data Element</a:t>
          </a:r>
          <a:endParaRPr lang="nl-NL" dirty="0"/>
        </a:p>
      </dgm:t>
    </dgm:pt>
    <dgm:pt modelId="{1B2FC469-D13F-4008-A467-67C87929C387}" type="parTrans" cxnId="{DB54D077-B37A-4375-9DCC-8FFC883520B3}">
      <dgm:prSet/>
      <dgm:spPr/>
      <dgm:t>
        <a:bodyPr/>
        <a:lstStyle/>
        <a:p>
          <a:endParaRPr lang="nl-NL"/>
        </a:p>
      </dgm:t>
    </dgm:pt>
    <dgm:pt modelId="{7A157C86-969B-4EF7-A4DF-87F5FE4F24DE}" type="sibTrans" cxnId="{DB54D077-B37A-4375-9DCC-8FFC883520B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 smtClean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 err="1" smtClean="0"/>
            <a:t>Operation</a:t>
          </a:r>
          <a:r>
            <a:rPr lang="nl-NL" dirty="0" smtClean="0"/>
            <a:t> 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 smtClean="0"/>
            <a:t>Search 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4DA55E55-8475-4BC0-976C-A6463309C3F7}">
      <dgm:prSet phldrT="[Text]"/>
      <dgm:spPr/>
      <dgm:t>
        <a:bodyPr/>
        <a:lstStyle/>
        <a:p>
          <a:r>
            <a:rPr lang="nl-NL" dirty="0" err="1" smtClean="0"/>
            <a:t>Conformance</a:t>
          </a:r>
          <a:endParaRPr lang="nl-NL" dirty="0" smtClean="0"/>
        </a:p>
      </dgm:t>
    </dgm:pt>
    <dgm:pt modelId="{51ED4854-2976-4959-BAF6-2A443D2F676D}" type="parTrans" cxnId="{9A94722E-4271-416B-9870-FF01F230421E}">
      <dgm:prSet/>
      <dgm:spPr/>
      <dgm:t>
        <a:bodyPr/>
        <a:lstStyle/>
        <a:p>
          <a:endParaRPr lang="nl-NL"/>
        </a:p>
      </dgm:t>
    </dgm:pt>
    <dgm:pt modelId="{7DF8517C-CEA9-4992-8037-A3C35B8D0855}" type="sibTrans" cxnId="{9A94722E-4271-416B-9870-FF01F230421E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 smtClean="0"/>
            <a:t>Misc</a:t>
          </a:r>
          <a:r>
            <a:rPr lang="nl-NL" dirty="0" smtClean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 err="1" smtClean="0"/>
            <a:t>Implementation</a:t>
          </a:r>
          <a:r>
            <a:rPr lang="nl-NL" dirty="0" smtClean="0"/>
            <a:t> Guide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 smtClean="0"/>
            <a:t>Test 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  <dgm:t>
        <a:bodyPr/>
        <a:lstStyle/>
        <a:p>
          <a:endParaRPr lang="nl-NL"/>
        </a:p>
      </dgm:t>
    </dgm:pt>
    <dgm:pt modelId="{97BC686B-686E-4443-9A2E-1FCA4075CDCA}" type="pres">
      <dgm:prSet presAssocID="{21278F26-4128-428A-BFEA-C93FDC57FE89}" presName="textNode" presStyleLbl="bgShp" presStyleIdx="0" presStyleCnt="4"/>
      <dgm:spPr/>
      <dgm:t>
        <a:bodyPr/>
        <a:lstStyle/>
        <a:p>
          <a:endParaRPr lang="nl-NL"/>
        </a:p>
      </dgm:t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05BA5CAC-0227-41D8-9542-1045BA19F456}" type="pres">
      <dgm:prSet presAssocID="{AE631753-A30C-4FE0-B9B2-9E57D4C842BF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454E367-8FB3-465D-81E1-623BD46F2DED}" type="pres">
      <dgm:prSet presAssocID="{AE631753-A30C-4FE0-B9B2-9E57D4C842BF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  <dgm:t>
        <a:bodyPr/>
        <a:lstStyle/>
        <a:p>
          <a:endParaRPr lang="nl-NL"/>
        </a:p>
      </dgm:t>
    </dgm:pt>
    <dgm:pt modelId="{5BB7BA4E-5C8C-4442-B9C6-1EE2C0083226}" type="pres">
      <dgm:prSet presAssocID="{F2183F16-1B20-4B40-B639-C959A60B8FED}" presName="textNode" presStyleLbl="bgShp" presStyleIdx="1" presStyleCnt="4"/>
      <dgm:spPr/>
      <dgm:t>
        <a:bodyPr/>
        <a:lstStyle/>
        <a:p>
          <a:endParaRPr lang="nl-NL"/>
        </a:p>
      </dgm:t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3BB5B388-43C7-4F90-8C8F-2708A184B88F}" type="pres">
      <dgm:prSet presAssocID="{BD4667C1-C4E7-49CC-847E-30C0F977070E}" presName="aSpace2" presStyleCnt="0"/>
      <dgm:spPr/>
    </dgm:pt>
    <dgm:pt modelId="{3F9FDA5D-FA66-4A85-A5D8-46732878E560}" type="pres">
      <dgm:prSet presAssocID="{EFE84CAC-DCA7-40E1-B5B5-3C1FB8155738}" presName="child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  <dgm:t>
        <a:bodyPr/>
        <a:lstStyle/>
        <a:p>
          <a:endParaRPr lang="nl-NL"/>
        </a:p>
      </dgm:t>
    </dgm:pt>
    <dgm:pt modelId="{78341CE3-E31B-46BC-A91F-C290EFF1081E}" type="pres">
      <dgm:prSet presAssocID="{81866E3B-3CFA-464B-BCF5-8090086AEF13}" presName="textNode" presStyleLbl="bgShp" presStyleIdx="2" presStyleCnt="4"/>
      <dgm:spPr/>
      <dgm:t>
        <a:bodyPr/>
        <a:lstStyle/>
        <a:p>
          <a:endParaRPr lang="nl-NL"/>
        </a:p>
      </dgm:t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F3B29106-5771-4BC3-A71C-7486CC1ADEA8}" type="pres">
      <dgm:prSet presAssocID="{4DA55E55-8475-4BC0-976C-A6463309C3F7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3D422538-B027-42D8-966A-70E49E6EEF38}" type="pres">
      <dgm:prSet presAssocID="{4DA55E55-8475-4BC0-976C-A6463309C3F7}" presName="aSpace2" presStyleCnt="0"/>
      <dgm:spPr/>
    </dgm:pt>
    <dgm:pt modelId="{318AA8FE-0EE0-48A5-A78F-4041E2D7E49A}" type="pres">
      <dgm:prSet presAssocID="{FBA7D14D-FEAC-487B-9619-CD2013FB4E3F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  <dgm:t>
        <a:bodyPr/>
        <a:lstStyle/>
        <a:p>
          <a:endParaRPr lang="nl-NL"/>
        </a:p>
      </dgm:t>
    </dgm:pt>
    <dgm:pt modelId="{72B30C03-43F0-429C-A908-5BD4FD3D47C1}" type="pres">
      <dgm:prSet presAssocID="{BE5F3F6F-090D-4DFE-9696-C3BBA2495246}" presName="textNode" presStyleLbl="bgShp" presStyleIdx="3" presStyleCnt="4"/>
      <dgm:spPr/>
      <dgm:t>
        <a:bodyPr/>
        <a:lstStyle/>
        <a:p>
          <a:endParaRPr lang="nl-NL"/>
        </a:p>
      </dgm:t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E8A92FE-D20F-4FFE-9647-2013BB78698F}" type="pres">
      <dgm:prSet presAssocID="{97E39609-60EC-4A30-9CCA-23492894DD42}" presName="aSpace2" presStyleCnt="0"/>
      <dgm:spPr/>
    </dgm:pt>
    <dgm:pt modelId="{14C3D83C-98B3-44C6-AF24-B4E91FC474BE}" type="pres">
      <dgm:prSet presAssocID="{E4C0F756-5EC1-4A37-93A3-3E22D876C0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5C5C460D-129E-4264-9434-954C2C28515C}" type="presOf" srcId="{EFE84CAC-DCA7-40E1-B5B5-3C1FB8155738}" destId="{3F9FDA5D-FA66-4A85-A5D8-46732878E560}" srcOrd="0" destOrd="0" presId="urn:microsoft.com/office/officeart/2005/8/layout/lProcess2"/>
    <dgm:cxn modelId="{B3FE3C3D-9C45-487A-8100-481601AABB84}" srcId="{21278F26-4128-428A-BFEA-C93FDC57FE89}" destId="{AE631753-A30C-4FE0-B9B2-9E57D4C842BF}" srcOrd="0" destOrd="0" parTransId="{FD999A5E-89E1-4F68-9E16-F1C07D56B311}" sibTransId="{E12BC758-A5EE-47A9-9036-7F4D6A7ADC2A}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1" destOrd="0" parTransId="{CCB9F153-B6D2-4873-AE33-7FD28D0718C2}" sibTransId="{1FBEEBE2-06D1-4905-84BE-EA99F4C1F5E2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9A94722E-4271-416B-9870-FF01F230421E}" srcId="{81866E3B-3CFA-464B-BCF5-8090086AEF13}" destId="{4DA55E55-8475-4BC0-976C-A6463309C3F7}" srcOrd="0" destOrd="0" parTransId="{51ED4854-2976-4959-BAF6-2A443D2F676D}" sibTransId="{7DF8517C-CEA9-4992-8037-A3C35B8D0855}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DB54D077-B37A-4375-9DCC-8FFC883520B3}" srcId="{F2183F16-1B20-4B40-B639-C959A60B8FED}" destId="{EFE84CAC-DCA7-40E1-B5B5-3C1FB8155738}" srcOrd="1" destOrd="0" parTransId="{1B2FC469-D13F-4008-A467-67C87929C387}" sibTransId="{7A157C86-969B-4EF7-A4DF-87F5FE4F24DE}"/>
    <dgm:cxn modelId="{F34216DB-5DA9-4729-8C4C-325C69E9FDAF}" srcId="{81866E3B-3CFA-464B-BCF5-8090086AEF13}" destId="{DB8DADD7-4F9E-446B-BC88-A7EBCD40ACCB}" srcOrd="2" destOrd="0" parTransId="{763335BC-F58C-4DDC-AA6F-302D76117305}" sibTransId="{A5218CE4-43FB-49F5-92FD-3F876B7E4BD4}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21C50C56-7BD9-4755-9C3B-8B4B2BBCB956}" type="presOf" srcId="{AE631753-A30C-4FE0-B9B2-9E57D4C842BF}" destId="{05BA5CAC-0227-41D8-9542-1045BA19F456}" srcOrd="0" destOrd="0" presId="urn:microsoft.com/office/officeart/2005/8/layout/lProcess2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316F875A-F80F-411A-8438-11A4D6D1E169}" srcId="{81866E3B-3CFA-464B-BCF5-8090086AEF13}" destId="{FBA7D14D-FEAC-487B-9619-CD2013FB4E3F}" srcOrd="1" destOrd="0" parTransId="{912141C7-4CD7-43DC-AE5C-E895947E7D68}" sibTransId="{38E9166A-B95E-43A4-B490-35C48F79BAE1}"/>
    <dgm:cxn modelId="{701C9481-B13D-406E-A136-5789BBBBB8AF}" type="presOf" srcId="{4DA55E55-8475-4BC0-976C-A6463309C3F7}" destId="{F3B29106-5771-4BC3-A71C-7486CC1ADEA8}" srcOrd="0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B43DC935-5745-43E1-A31D-39A76DDEB15B}" type="presParOf" srcId="{FFEF116E-C710-4E7F-8A46-B9A85AE9AC38}" destId="{05BA5CAC-0227-41D8-9542-1045BA19F456}" srcOrd="0" destOrd="0" presId="urn:microsoft.com/office/officeart/2005/8/layout/lProcess2"/>
    <dgm:cxn modelId="{915BF856-1BCF-4A3E-B29D-B1F6D5A1C764}" type="presParOf" srcId="{FFEF116E-C710-4E7F-8A46-B9A85AE9AC38}" destId="{9454E367-8FB3-465D-81E1-623BD46F2DED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FDD0ABA5-CEA9-43C9-8334-3ED8683F82C9}" type="presParOf" srcId="{2807A32B-6DB6-4ED4-B823-D76E56C64E17}" destId="{3F9FDA5D-FA66-4A85-A5D8-46732878E560}" srcOrd="2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DFE7FD7C-4007-463F-A8FF-26AAFA7F0E1F}" type="presParOf" srcId="{EC2301E8-66AC-42DD-9B03-6C967D854E4E}" destId="{F3B29106-5771-4BC3-A71C-7486CC1ADEA8}" srcOrd="0" destOrd="0" presId="urn:microsoft.com/office/officeart/2005/8/layout/lProcess2"/>
    <dgm:cxn modelId="{F360756D-1927-4BC9-843F-7253A9A6EB22}" type="presParOf" srcId="{EC2301E8-66AC-42DD-9B03-6C967D854E4E}" destId="{3D422538-B027-42D8-966A-70E49E6EEF38}" srcOrd="1" destOrd="0" presId="urn:microsoft.com/office/officeart/2005/8/layout/lProcess2"/>
    <dgm:cxn modelId="{20B66D05-13CA-42FF-90EE-5667ECEB066E}" type="presParOf" srcId="{EC2301E8-66AC-42DD-9B03-6C967D854E4E}" destId="{318AA8FE-0EE0-48A5-A78F-4041E2D7E49A}" srcOrd="2" destOrd="0" presId="urn:microsoft.com/office/officeart/2005/8/layout/lProcess2"/>
    <dgm:cxn modelId="{037C0A1A-D4FE-46F6-AB04-D85CF7E21297}" type="presParOf" srcId="{EC2301E8-66AC-42DD-9B03-6C967D854E4E}" destId="{63CCA311-86D8-473E-8F00-8FDE8828AEBB}" srcOrd="3" destOrd="0" presId="urn:microsoft.com/office/officeart/2005/8/layout/lProcess2"/>
    <dgm:cxn modelId="{9D76B9B4-1FD0-4092-ADE2-C8BFF2FE3772}" type="presParOf" srcId="{EC2301E8-66AC-42DD-9B03-6C967D854E4E}" destId="{C6324F2B-8605-4F7D-8527-6FF3E2C80E1B}" srcOrd="4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72CEB5B9-0982-408D-A24F-32D83E1BD512}" type="presParOf" srcId="{FCB68678-125E-4DAB-93CE-9C556DD0AEA3}" destId="{14C3D83C-98B3-44C6-AF24-B4E91FC474B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89138056-052B-44B2-B567-342BA44DBD69}">
      <dgm:prSet phldrT="[Text]"/>
      <dgm:spPr/>
      <dgm:t>
        <a:bodyPr/>
        <a:lstStyle/>
        <a:p>
          <a:r>
            <a:rPr lang="nl-NL" dirty="0" err="1" smtClean="0"/>
            <a:t>ValueSet</a:t>
          </a:r>
          <a:endParaRPr lang="nl-NL" dirty="0"/>
        </a:p>
      </dgm:t>
    </dgm:pt>
    <dgm:pt modelId="{A4FC6BBB-7834-499E-B4A7-E01207FDAE64}" type="parTrans" cxnId="{B688F46F-3349-4ED6-9AEC-93AE11C88F56}">
      <dgm:prSet/>
      <dgm:spPr/>
      <dgm:t>
        <a:bodyPr/>
        <a:lstStyle/>
        <a:p>
          <a:endParaRPr lang="nl-NL"/>
        </a:p>
      </dgm:t>
    </dgm:pt>
    <dgm:pt modelId="{B66E3F9D-3E92-4A48-B5A6-55A526F3D27A}" type="sibTrans" cxnId="{B688F46F-3349-4ED6-9AEC-93AE11C88F56}">
      <dgm:prSet/>
      <dgm:spPr/>
      <dgm:t>
        <a:bodyPr/>
        <a:lstStyle/>
        <a:p>
          <a:endParaRPr lang="nl-NL"/>
        </a:p>
      </dgm:t>
    </dgm:pt>
    <dgm:pt modelId="{48D8862B-0D9E-45B0-9688-60E683AF3588}">
      <dgm:prSet/>
      <dgm:spPr/>
      <dgm:t>
        <a:bodyPr/>
        <a:lstStyle/>
        <a:p>
          <a:r>
            <a:rPr lang="nl-NL" dirty="0" err="1" smtClean="0"/>
            <a:t>NamingSystem</a:t>
          </a:r>
          <a:endParaRPr lang="nl-NL" dirty="0" smtClean="0"/>
        </a:p>
      </dgm:t>
    </dgm:pt>
    <dgm:pt modelId="{DD77698F-BD39-4E3B-9D27-70E9A0B69286}" type="parTrans" cxnId="{11DCD685-D497-47D0-9FCD-C6EA5688DA1F}">
      <dgm:prSet/>
      <dgm:spPr/>
      <dgm:t>
        <a:bodyPr/>
        <a:lstStyle/>
        <a:p>
          <a:endParaRPr lang="nl-NL"/>
        </a:p>
      </dgm:t>
    </dgm:pt>
    <dgm:pt modelId="{080462CD-554C-4AA9-984B-1E51C296C1CA}" type="sibTrans" cxnId="{11DCD685-D497-47D0-9FCD-C6EA5688DA1F}">
      <dgm:prSet/>
      <dgm:spPr/>
      <dgm:t>
        <a:bodyPr/>
        <a:lstStyle/>
        <a:p>
          <a:endParaRPr lang="nl-NL"/>
        </a:p>
      </dgm:t>
    </dgm:pt>
    <dgm:pt modelId="{94706245-358F-4FC9-8B9D-2C835E9221FE}">
      <dgm:prSet/>
      <dgm:spPr/>
      <dgm:t>
        <a:bodyPr/>
        <a:lstStyle/>
        <a:p>
          <a:r>
            <a:rPr lang="nl-NL" dirty="0" err="1" smtClean="0"/>
            <a:t>ConceptMap</a:t>
          </a:r>
          <a:endParaRPr lang="nl-NL" dirty="0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</a:t>
          </a:r>
          <a:r>
            <a:rPr lang="nl-NL" dirty="0" err="1" smtClean="0"/>
            <a:t>which</a:t>
          </a:r>
          <a:r>
            <a:rPr lang="nl-NL" dirty="0" smtClean="0"/>
            <a:t> </a:t>
          </a:r>
          <a:r>
            <a:rPr lang="nl-NL" dirty="0" err="1" smtClean="0"/>
            <a:t>terminologies</a:t>
          </a:r>
          <a:r>
            <a:rPr lang="nl-NL" dirty="0" smtClean="0"/>
            <a:t> </a:t>
          </a:r>
          <a:r>
            <a:rPr lang="nl-NL" dirty="0" err="1" smtClean="0"/>
            <a:t>to</a:t>
          </a:r>
          <a:r>
            <a:rPr lang="nl-NL" dirty="0" smtClean="0"/>
            <a:t> </a:t>
          </a:r>
          <a:r>
            <a:rPr lang="nl-NL" dirty="0" err="1" smtClean="0"/>
            <a:t>use</a:t>
          </a:r>
          <a:r>
            <a:rPr lang="nl-NL" dirty="0" smtClean="0"/>
            <a:t> in </a:t>
          </a:r>
          <a:r>
            <a:rPr lang="nl-NL" dirty="0" err="1" smtClean="0"/>
            <a:t>which</a:t>
          </a:r>
          <a:r>
            <a:rPr lang="nl-NL" dirty="0" smtClean="0"/>
            <a:t> </a:t>
          </a:r>
          <a:r>
            <a:rPr lang="nl-NL" dirty="0" err="1" smtClean="0"/>
            <a:t>elements</a:t>
          </a:r>
          <a:endParaRPr lang="nl-NL" dirty="0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84BF2F48-5A49-474C-A52D-CC5B72BA6C66}">
      <dgm:prSet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</a:t>
          </a:r>
          <a:r>
            <a:rPr lang="nl-NL" dirty="0" err="1" smtClean="0"/>
            <a:t>namespaces</a:t>
          </a:r>
          <a:r>
            <a:rPr lang="nl-NL" dirty="0" smtClean="0"/>
            <a:t> </a:t>
          </a:r>
          <a:r>
            <a:rPr lang="nl-NL" dirty="0" err="1" smtClean="0"/>
            <a:t>with</a:t>
          </a:r>
          <a:r>
            <a:rPr lang="nl-NL" dirty="0" smtClean="0"/>
            <a:t> </a:t>
          </a:r>
          <a:r>
            <a:rPr lang="nl-NL" dirty="0" err="1" smtClean="0"/>
            <a:t>unique</a:t>
          </a:r>
          <a:r>
            <a:rPr lang="nl-NL" dirty="0" smtClean="0"/>
            <a:t> </a:t>
          </a:r>
          <a:r>
            <a:rPr lang="nl-NL" dirty="0" err="1" smtClean="0"/>
            <a:t>symbols</a:t>
          </a:r>
          <a:endParaRPr lang="nl-NL" dirty="0" smtClean="0"/>
        </a:p>
      </dgm:t>
    </dgm:pt>
    <dgm:pt modelId="{442079BC-B9D4-4491-A6C6-5374DE216D7D}" type="parTrans" cxnId="{89CD7EB1-439C-4CF0-9889-01081E6D634E}">
      <dgm:prSet/>
      <dgm:spPr/>
      <dgm:t>
        <a:bodyPr/>
        <a:lstStyle/>
        <a:p>
          <a:endParaRPr lang="nl-NL"/>
        </a:p>
      </dgm:t>
    </dgm:pt>
    <dgm:pt modelId="{8E515386-6542-4CA9-810D-7F8F3BA97B38}" type="sibTrans" cxnId="{89CD7EB1-439C-4CF0-9889-01081E6D634E}">
      <dgm:prSet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</a:t>
          </a:r>
          <a:r>
            <a:rPr lang="nl-NL" dirty="0" err="1" smtClean="0"/>
            <a:t>mappings</a:t>
          </a:r>
          <a:r>
            <a:rPr lang="nl-NL" dirty="0" smtClean="0"/>
            <a:t> </a:t>
          </a:r>
          <a:r>
            <a:rPr lang="nl-NL" dirty="0" err="1" smtClean="0"/>
            <a:t>between</a:t>
          </a:r>
          <a:r>
            <a:rPr lang="nl-NL" dirty="0" smtClean="0"/>
            <a:t> </a:t>
          </a:r>
          <a:r>
            <a:rPr lang="nl-NL" dirty="0" err="1" smtClean="0"/>
            <a:t>terms</a:t>
          </a:r>
          <a:r>
            <a:rPr lang="nl-NL" dirty="0" smtClean="0"/>
            <a:t> </a:t>
          </a:r>
          <a:r>
            <a:rPr lang="nl-NL" dirty="0" err="1" smtClean="0"/>
            <a:t>from</a:t>
          </a:r>
          <a:r>
            <a:rPr lang="nl-NL" dirty="0" smtClean="0"/>
            <a:t> different systems</a:t>
          </a:r>
          <a:endParaRPr lang="nl-NL" dirty="0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91F3109A-8694-489F-8F29-55DE28299645}" type="pres">
      <dgm:prSet presAssocID="{D38F602F-2570-40F5-9543-F91E7FE2EF8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73BF7E6E-2F7E-4AF9-9E64-7CAF57401CE1}" type="pres">
      <dgm:prSet presAssocID="{89138056-052B-44B2-B567-342BA44DBD69}" presName="parentLin" presStyleCnt="0"/>
      <dgm:spPr/>
      <dgm:t>
        <a:bodyPr/>
        <a:lstStyle/>
        <a:p>
          <a:endParaRPr lang="nl-NL"/>
        </a:p>
      </dgm:t>
    </dgm:pt>
    <dgm:pt modelId="{40FA8B92-F2F2-43A9-AC29-571FE51B9C0B}" type="pres">
      <dgm:prSet presAssocID="{89138056-052B-44B2-B567-342BA44DBD69}" presName="parentLeftMargin" presStyleLbl="node1" presStyleIdx="0" presStyleCnt="3"/>
      <dgm:spPr/>
      <dgm:t>
        <a:bodyPr/>
        <a:lstStyle/>
        <a:p>
          <a:endParaRPr lang="nl-NL"/>
        </a:p>
      </dgm:t>
    </dgm:pt>
    <dgm:pt modelId="{5763ECC6-B99B-4092-87DA-18DF028C015B}" type="pres">
      <dgm:prSet presAssocID="{89138056-052B-44B2-B567-342BA44DBD6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36F804F-658B-49B8-9371-089AA84AA8FE}" type="pres">
      <dgm:prSet presAssocID="{89138056-052B-44B2-B567-342BA44DBD69}" presName="negativeSpace" presStyleCnt="0"/>
      <dgm:spPr/>
      <dgm:t>
        <a:bodyPr/>
        <a:lstStyle/>
        <a:p>
          <a:endParaRPr lang="nl-NL"/>
        </a:p>
      </dgm:t>
    </dgm:pt>
    <dgm:pt modelId="{2C5B270B-C9C9-4A22-90A7-7CE23CA602EA}" type="pres">
      <dgm:prSet presAssocID="{89138056-052B-44B2-B567-342BA44DBD69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601734C9-8C0E-4C11-B30B-395BF1F8337A}" type="pres">
      <dgm:prSet presAssocID="{B66E3F9D-3E92-4A48-B5A6-55A526F3D27A}" presName="spaceBetweenRectangles" presStyleCnt="0"/>
      <dgm:spPr/>
      <dgm:t>
        <a:bodyPr/>
        <a:lstStyle/>
        <a:p>
          <a:endParaRPr lang="nl-NL"/>
        </a:p>
      </dgm:t>
    </dgm:pt>
    <dgm:pt modelId="{83A55212-54F5-4857-AB99-84F316E3FFCD}" type="pres">
      <dgm:prSet presAssocID="{48D8862B-0D9E-45B0-9688-60E683AF3588}" presName="parentLin" presStyleCnt="0"/>
      <dgm:spPr/>
      <dgm:t>
        <a:bodyPr/>
        <a:lstStyle/>
        <a:p>
          <a:endParaRPr lang="nl-NL"/>
        </a:p>
      </dgm:t>
    </dgm:pt>
    <dgm:pt modelId="{D509DE9E-B69F-43B3-AB02-BE6595C9071E}" type="pres">
      <dgm:prSet presAssocID="{48D8862B-0D9E-45B0-9688-60E683AF3588}" presName="parentLeftMargin" presStyleLbl="node1" presStyleIdx="0" presStyleCnt="3"/>
      <dgm:spPr/>
      <dgm:t>
        <a:bodyPr/>
        <a:lstStyle/>
        <a:p>
          <a:endParaRPr lang="nl-NL"/>
        </a:p>
      </dgm:t>
    </dgm:pt>
    <dgm:pt modelId="{F2C350C7-B75C-49B4-BDC8-1766E6B2D759}" type="pres">
      <dgm:prSet presAssocID="{48D8862B-0D9E-45B0-9688-60E683AF358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9F2BE34-A345-47FB-A505-BAB5A4C29322}" type="pres">
      <dgm:prSet presAssocID="{48D8862B-0D9E-45B0-9688-60E683AF3588}" presName="negativeSpace" presStyleCnt="0"/>
      <dgm:spPr/>
      <dgm:t>
        <a:bodyPr/>
        <a:lstStyle/>
        <a:p>
          <a:endParaRPr lang="nl-NL"/>
        </a:p>
      </dgm:t>
    </dgm:pt>
    <dgm:pt modelId="{04896B71-2562-4216-9E07-66D18111F374}" type="pres">
      <dgm:prSet presAssocID="{48D8862B-0D9E-45B0-9688-60E683AF3588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15884BD-5C71-4904-A498-A32EE2AE9A8C}" type="pres">
      <dgm:prSet presAssocID="{080462CD-554C-4AA9-984B-1E51C296C1CA}" presName="spaceBetweenRectangles" presStyleCnt="0"/>
      <dgm:spPr/>
      <dgm:t>
        <a:bodyPr/>
        <a:lstStyle/>
        <a:p>
          <a:endParaRPr lang="nl-NL"/>
        </a:p>
      </dgm:t>
    </dgm:pt>
    <dgm:pt modelId="{1CD42CD0-9463-4F2E-AD1C-75B88CCEE353}" type="pres">
      <dgm:prSet presAssocID="{94706245-358F-4FC9-8B9D-2C835E9221FE}" presName="parentLin" presStyleCnt="0"/>
      <dgm:spPr/>
      <dgm:t>
        <a:bodyPr/>
        <a:lstStyle/>
        <a:p>
          <a:endParaRPr lang="nl-NL"/>
        </a:p>
      </dgm:t>
    </dgm:pt>
    <dgm:pt modelId="{A5E02C84-65C3-4A02-B15A-EA3FE08BE966}" type="pres">
      <dgm:prSet presAssocID="{94706245-358F-4FC9-8B9D-2C835E9221FE}" presName="parentLeftMargin" presStyleLbl="node1" presStyleIdx="1" presStyleCnt="3"/>
      <dgm:spPr/>
      <dgm:t>
        <a:bodyPr/>
        <a:lstStyle/>
        <a:p>
          <a:endParaRPr lang="nl-NL"/>
        </a:p>
      </dgm:t>
    </dgm:pt>
    <dgm:pt modelId="{A68C2E1F-BDCA-4A26-90C9-97ACC302131A}" type="pres">
      <dgm:prSet presAssocID="{94706245-358F-4FC9-8B9D-2C835E9221F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0E94F30-F50A-4020-BA82-4DEF57BEB358}" type="pres">
      <dgm:prSet presAssocID="{94706245-358F-4FC9-8B9D-2C835E9221FE}" presName="negativeSpace" presStyleCnt="0"/>
      <dgm:spPr/>
      <dgm:t>
        <a:bodyPr/>
        <a:lstStyle/>
        <a:p>
          <a:endParaRPr lang="nl-NL"/>
        </a:p>
      </dgm:t>
    </dgm:pt>
    <dgm:pt modelId="{F8C334CC-4985-4097-886D-E5CD5BC8B764}" type="pres">
      <dgm:prSet presAssocID="{94706245-358F-4FC9-8B9D-2C835E9221F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96E40A4D-A210-443D-9C2B-01DC34AC2163}" srcId="{89138056-052B-44B2-B567-342BA44DBD69}" destId="{0D82C1C0-AB93-4D41-A4FC-F8748A387FBE}" srcOrd="0" destOrd="0" parTransId="{59CFE696-75E7-49BA-8E44-922281D098D2}" sibTransId="{FBC6533A-62D5-4407-B890-5D610A118F12}"/>
    <dgm:cxn modelId="{51E50180-558C-48CE-9FDE-80FB80274D46}" type="presOf" srcId="{84BF2F48-5A49-474C-A52D-CC5B72BA6C66}" destId="{04896B71-2562-4216-9E07-66D18111F374}" srcOrd="0" destOrd="0" presId="urn:microsoft.com/office/officeart/2005/8/layout/list1"/>
    <dgm:cxn modelId="{B688F46F-3349-4ED6-9AEC-93AE11C88F56}" srcId="{D38F602F-2570-40F5-9543-F91E7FE2EF81}" destId="{89138056-052B-44B2-B567-342BA44DBD69}" srcOrd="0" destOrd="0" parTransId="{A4FC6BBB-7834-499E-B4A7-E01207FDAE64}" sibTransId="{B66E3F9D-3E92-4A48-B5A6-55A526F3D27A}"/>
    <dgm:cxn modelId="{DCBD1786-EC90-4F91-A0E1-9292066D4CD1}" type="presOf" srcId="{39008790-842D-4A51-B403-7A3D331DD9A6}" destId="{F8C334CC-4985-4097-886D-E5CD5BC8B764}" srcOrd="0" destOrd="0" presId="urn:microsoft.com/office/officeart/2005/8/layout/list1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11DCD685-D497-47D0-9FCD-C6EA5688DA1F}" srcId="{D38F602F-2570-40F5-9543-F91E7FE2EF81}" destId="{48D8862B-0D9E-45B0-9688-60E683AF3588}" srcOrd="1" destOrd="0" parTransId="{DD77698F-BD39-4E3B-9D27-70E9A0B69286}" sibTransId="{080462CD-554C-4AA9-984B-1E51C296C1CA}"/>
    <dgm:cxn modelId="{1E0A8659-C10C-4ECB-A66A-EBC4F948BAE5}" type="presOf" srcId="{0D82C1C0-AB93-4D41-A4FC-F8748A387FBE}" destId="{2C5B270B-C9C9-4A22-90A7-7CE23CA602EA}" srcOrd="0" destOrd="0" presId="urn:microsoft.com/office/officeart/2005/8/layout/list1"/>
    <dgm:cxn modelId="{5606ACBC-0821-4BF9-8E41-BA3ABC79534F}" type="presOf" srcId="{89138056-052B-44B2-B567-342BA44DBD69}" destId="{5763ECC6-B99B-4092-87DA-18DF028C015B}" srcOrd="1" destOrd="0" presId="urn:microsoft.com/office/officeart/2005/8/layout/list1"/>
    <dgm:cxn modelId="{2FAC1B9A-F2C5-44BE-A3F6-A89813C15048}" type="presOf" srcId="{48D8862B-0D9E-45B0-9688-60E683AF3588}" destId="{F2C350C7-B75C-49B4-BDC8-1766E6B2D759}" srcOrd="1" destOrd="0" presId="urn:microsoft.com/office/officeart/2005/8/layout/list1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E2D46657-1B92-4A12-9259-F2F413A71A2E}" type="presOf" srcId="{89138056-052B-44B2-B567-342BA44DBD69}" destId="{40FA8B92-F2F2-43A9-AC29-571FE51B9C0B}" srcOrd="0" destOrd="0" presId="urn:microsoft.com/office/officeart/2005/8/layout/list1"/>
    <dgm:cxn modelId="{015DF3F6-377D-4F6C-BCDB-095701EACF06}" type="presOf" srcId="{48D8862B-0D9E-45B0-9688-60E683AF3588}" destId="{D509DE9E-B69F-43B3-AB02-BE6595C9071E}" srcOrd="0" destOrd="0" presId="urn:microsoft.com/office/officeart/2005/8/layout/list1"/>
    <dgm:cxn modelId="{F032559A-ED3C-4755-97EF-39DB7E44E76A}" type="presOf" srcId="{94706245-358F-4FC9-8B9D-2C835E9221FE}" destId="{A68C2E1F-BDCA-4A26-90C9-97ACC302131A}" srcOrd="1" destOrd="0" presId="urn:microsoft.com/office/officeart/2005/8/layout/list1"/>
    <dgm:cxn modelId="{89CD7EB1-439C-4CF0-9889-01081E6D634E}" srcId="{48D8862B-0D9E-45B0-9688-60E683AF3588}" destId="{84BF2F48-5A49-474C-A52D-CC5B72BA6C66}" srcOrd="0" destOrd="0" parTransId="{442079BC-B9D4-4491-A6C6-5374DE216D7D}" sibTransId="{8E515386-6542-4CA9-810D-7F8F3BA97B38}"/>
    <dgm:cxn modelId="{36E06022-860C-4DEA-BC7C-A2474674A1DE}" type="presOf" srcId="{D38F602F-2570-40F5-9543-F91E7FE2EF81}" destId="{91F3109A-8694-489F-8F29-55DE28299645}" srcOrd="0" destOrd="0" presId="urn:microsoft.com/office/officeart/2005/8/layout/list1"/>
    <dgm:cxn modelId="{FDAD8D82-0BD6-4570-B0C1-9560BD4076DE}" type="presOf" srcId="{94706245-358F-4FC9-8B9D-2C835E9221FE}" destId="{A5E02C84-65C3-4A02-B15A-EA3FE08BE966}" srcOrd="0" destOrd="0" presId="urn:microsoft.com/office/officeart/2005/8/layout/list1"/>
    <dgm:cxn modelId="{19205B43-F4BA-4D31-80D1-0DE846ECE7BE}" type="presParOf" srcId="{91F3109A-8694-489F-8F29-55DE28299645}" destId="{73BF7E6E-2F7E-4AF9-9E64-7CAF57401CE1}" srcOrd="0" destOrd="0" presId="urn:microsoft.com/office/officeart/2005/8/layout/list1"/>
    <dgm:cxn modelId="{A279F219-54B3-4193-89B5-D2FD530D6AC7}" type="presParOf" srcId="{73BF7E6E-2F7E-4AF9-9E64-7CAF57401CE1}" destId="{40FA8B92-F2F2-43A9-AC29-571FE51B9C0B}" srcOrd="0" destOrd="0" presId="urn:microsoft.com/office/officeart/2005/8/layout/list1"/>
    <dgm:cxn modelId="{C9179179-C8DC-4435-819E-6514E26A7E19}" type="presParOf" srcId="{73BF7E6E-2F7E-4AF9-9E64-7CAF57401CE1}" destId="{5763ECC6-B99B-4092-87DA-18DF028C015B}" srcOrd="1" destOrd="0" presId="urn:microsoft.com/office/officeart/2005/8/layout/list1"/>
    <dgm:cxn modelId="{8479FBAB-2DDC-415F-B3F3-7654E452F3EE}" type="presParOf" srcId="{91F3109A-8694-489F-8F29-55DE28299645}" destId="{936F804F-658B-49B8-9371-089AA84AA8FE}" srcOrd="1" destOrd="0" presId="urn:microsoft.com/office/officeart/2005/8/layout/list1"/>
    <dgm:cxn modelId="{44289209-DAFD-4357-82EE-3E791E9D8D7C}" type="presParOf" srcId="{91F3109A-8694-489F-8F29-55DE28299645}" destId="{2C5B270B-C9C9-4A22-90A7-7CE23CA602EA}" srcOrd="2" destOrd="0" presId="urn:microsoft.com/office/officeart/2005/8/layout/list1"/>
    <dgm:cxn modelId="{41C6CDB5-A3A6-48EA-AE9C-CAABF399C96A}" type="presParOf" srcId="{91F3109A-8694-489F-8F29-55DE28299645}" destId="{601734C9-8C0E-4C11-B30B-395BF1F8337A}" srcOrd="3" destOrd="0" presId="urn:microsoft.com/office/officeart/2005/8/layout/list1"/>
    <dgm:cxn modelId="{54897135-BAB0-49BF-B401-9A01E480B45E}" type="presParOf" srcId="{91F3109A-8694-489F-8F29-55DE28299645}" destId="{83A55212-54F5-4857-AB99-84F316E3FFCD}" srcOrd="4" destOrd="0" presId="urn:microsoft.com/office/officeart/2005/8/layout/list1"/>
    <dgm:cxn modelId="{7C1522B5-ACFC-4B33-8D12-AD216CCB6B04}" type="presParOf" srcId="{83A55212-54F5-4857-AB99-84F316E3FFCD}" destId="{D509DE9E-B69F-43B3-AB02-BE6595C9071E}" srcOrd="0" destOrd="0" presId="urn:microsoft.com/office/officeart/2005/8/layout/list1"/>
    <dgm:cxn modelId="{90CAD3B0-CC08-43A3-973B-9E37BF624A0F}" type="presParOf" srcId="{83A55212-54F5-4857-AB99-84F316E3FFCD}" destId="{F2C350C7-B75C-49B4-BDC8-1766E6B2D759}" srcOrd="1" destOrd="0" presId="urn:microsoft.com/office/officeart/2005/8/layout/list1"/>
    <dgm:cxn modelId="{D28DA4E7-EF1D-4FCC-93F2-4C193D8B104F}" type="presParOf" srcId="{91F3109A-8694-489F-8F29-55DE28299645}" destId="{89F2BE34-A345-47FB-A505-BAB5A4C29322}" srcOrd="5" destOrd="0" presId="urn:microsoft.com/office/officeart/2005/8/layout/list1"/>
    <dgm:cxn modelId="{C1701B70-8505-4D22-B330-4A3639DB7136}" type="presParOf" srcId="{91F3109A-8694-489F-8F29-55DE28299645}" destId="{04896B71-2562-4216-9E07-66D18111F374}" srcOrd="6" destOrd="0" presId="urn:microsoft.com/office/officeart/2005/8/layout/list1"/>
    <dgm:cxn modelId="{607A66BE-4FAE-4D07-A643-B8E556A89AE8}" type="presParOf" srcId="{91F3109A-8694-489F-8F29-55DE28299645}" destId="{F15884BD-5C71-4904-A498-A32EE2AE9A8C}" srcOrd="7" destOrd="0" presId="urn:microsoft.com/office/officeart/2005/8/layout/list1"/>
    <dgm:cxn modelId="{EB585EEF-AB4B-461D-B728-A2207B9A57E8}" type="presParOf" srcId="{91F3109A-8694-489F-8F29-55DE28299645}" destId="{1CD42CD0-9463-4F2E-AD1C-75B88CCEE353}" srcOrd="8" destOrd="0" presId="urn:microsoft.com/office/officeart/2005/8/layout/list1"/>
    <dgm:cxn modelId="{FB6C80BA-E78E-46D3-BD9D-121A7A1AA9A3}" type="presParOf" srcId="{1CD42CD0-9463-4F2E-AD1C-75B88CCEE353}" destId="{A5E02C84-65C3-4A02-B15A-EA3FE08BE966}" srcOrd="0" destOrd="0" presId="urn:microsoft.com/office/officeart/2005/8/layout/list1"/>
    <dgm:cxn modelId="{363405A6-7626-41AB-AC83-AC996C181424}" type="presParOf" srcId="{1CD42CD0-9463-4F2E-AD1C-75B88CCEE353}" destId="{A68C2E1F-BDCA-4A26-90C9-97ACC302131A}" srcOrd="1" destOrd="0" presId="urn:microsoft.com/office/officeart/2005/8/layout/list1"/>
    <dgm:cxn modelId="{5A560A38-6B85-4C81-B6A7-DC5D64B0C9B1}" type="presParOf" srcId="{91F3109A-8694-489F-8F29-55DE28299645}" destId="{E0E94F30-F50A-4020-BA82-4DEF57BEB358}" srcOrd="9" destOrd="0" presId="urn:microsoft.com/office/officeart/2005/8/layout/list1"/>
    <dgm:cxn modelId="{1F8AF15A-2C9F-49F8-9087-A70AD8B89BCB}" type="presParOf" srcId="{91F3109A-8694-489F-8F29-55DE28299645}" destId="{F8C334CC-4985-4097-886D-E5CD5BC8B7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nl-NL" dirty="0" err="1" smtClean="0"/>
            <a:t>StructureDefinition</a:t>
          </a:r>
          <a:endParaRPr lang="nl-NL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2BF8A2CB-425D-44FD-8BCE-AD74194A76AA}">
      <dgm:prSet/>
      <dgm:spPr/>
      <dgm:t>
        <a:bodyPr/>
        <a:lstStyle/>
        <a:p>
          <a:r>
            <a:rPr lang="nl-NL" dirty="0" err="1" smtClean="0"/>
            <a:t>DataElement</a:t>
          </a:r>
          <a:endParaRPr lang="nl-NL" dirty="0" smtClean="0"/>
        </a:p>
      </dgm:t>
    </dgm:pt>
    <dgm:pt modelId="{DD6FCAF4-EB98-4460-84D8-91C64AD27745}" type="parTrans" cxnId="{9B3E05D1-F7B4-4E7D-85BF-6BA601DDF89D}">
      <dgm:prSet/>
      <dgm:spPr/>
      <dgm:t>
        <a:bodyPr/>
        <a:lstStyle/>
        <a:p>
          <a:endParaRPr lang="nl-NL"/>
        </a:p>
      </dgm:t>
    </dgm:pt>
    <dgm:pt modelId="{AB3E5A75-52A0-4F53-8C4F-CE99D25C0DF7}" type="sibTrans" cxnId="{9B3E05D1-F7B4-4E7D-85BF-6BA601DDF89D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data </a:t>
          </a:r>
          <a:r>
            <a:rPr lang="nl-NL" dirty="0" err="1" smtClean="0"/>
            <a:t>structures</a:t>
          </a:r>
          <a:endParaRPr lang="nl-NL" dirty="0"/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</a:t>
          </a:r>
          <a:r>
            <a:rPr lang="nl-NL" dirty="0" err="1" smtClean="0"/>
            <a:t>restrictions</a:t>
          </a:r>
          <a:r>
            <a:rPr lang="nl-NL" dirty="0" smtClean="0"/>
            <a:t> </a:t>
          </a:r>
          <a:r>
            <a:rPr lang="nl-NL" dirty="0" err="1" smtClean="0"/>
            <a:t>and</a:t>
          </a:r>
          <a:r>
            <a:rPr lang="nl-NL" dirty="0" smtClean="0"/>
            <a:t>/or </a:t>
          </a:r>
          <a:r>
            <a:rPr lang="nl-NL" dirty="0" err="1" smtClean="0"/>
            <a:t>extensions</a:t>
          </a:r>
          <a:endParaRPr lang="nl-NL" dirty="0"/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738847A4-F977-4E3E-9919-D7B61693D2C0}">
      <dgm:prSet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data </a:t>
          </a:r>
          <a:r>
            <a:rPr lang="nl-NL" dirty="0" err="1" smtClean="0"/>
            <a:t>elements</a:t>
          </a:r>
          <a:r>
            <a:rPr lang="nl-NL" dirty="0" smtClean="0"/>
            <a:t> </a:t>
          </a:r>
          <a:r>
            <a:rPr lang="nl-NL" dirty="0" smtClean="0">
              <a:solidFill>
                <a:schemeClr val="bg1">
                  <a:lumMod val="65000"/>
                </a:schemeClr>
              </a:solidFill>
            </a:rPr>
            <a:t>(ISO 11179)</a:t>
          </a:r>
        </a:p>
      </dgm:t>
    </dgm:pt>
    <dgm:pt modelId="{8992F42C-AC9D-449A-B599-9512367D3B9F}" type="parTrans" cxnId="{F3DB1D12-0AF3-4699-9413-C75CE4F536BE}">
      <dgm:prSet/>
      <dgm:spPr/>
      <dgm:t>
        <a:bodyPr/>
        <a:lstStyle/>
        <a:p>
          <a:endParaRPr lang="nl-NL"/>
        </a:p>
      </dgm:t>
    </dgm:pt>
    <dgm:pt modelId="{E07E8DA7-EAC8-44E7-BFCF-6871367F9C43}" type="sibTrans" cxnId="{F3DB1D12-0AF3-4699-9413-C75CE4F536BE}">
      <dgm:prSet/>
      <dgm:spPr/>
      <dgm:t>
        <a:bodyPr/>
        <a:lstStyle/>
        <a:p>
          <a:endParaRPr lang="nl-NL"/>
        </a:p>
      </dgm:t>
    </dgm:pt>
    <dgm:pt modelId="{C7A2128B-6712-451D-ACCE-AF36716F86F5}" type="pres">
      <dgm:prSet presAssocID="{301C9C6E-A01D-4286-8B4B-9E5CFD3E6CB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BE710196-04D6-4693-AD6D-AA193866990F}" type="pres">
      <dgm:prSet presAssocID="{9C78B01E-844D-4479-843F-C99AF8753577}" presName="parentLin" presStyleCnt="0"/>
      <dgm:spPr/>
    </dgm:pt>
    <dgm:pt modelId="{0CE68539-AE02-41EF-B12D-163627E8CC1E}" type="pres">
      <dgm:prSet presAssocID="{9C78B01E-844D-4479-843F-C99AF8753577}" presName="parentLeftMargin" presStyleLbl="node1" presStyleIdx="0" presStyleCnt="2"/>
      <dgm:spPr/>
      <dgm:t>
        <a:bodyPr/>
        <a:lstStyle/>
        <a:p>
          <a:endParaRPr lang="nl-NL"/>
        </a:p>
      </dgm:t>
    </dgm:pt>
    <dgm:pt modelId="{29121CC7-C608-4C76-990B-80A2C05A1756}" type="pres">
      <dgm:prSet presAssocID="{9C78B01E-844D-4479-843F-C99AF875357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635E45E-2477-4B77-8C0B-D6926AFA402F}" type="pres">
      <dgm:prSet presAssocID="{9C78B01E-844D-4479-843F-C99AF8753577}" presName="negativeSpace" presStyleCnt="0"/>
      <dgm:spPr/>
    </dgm:pt>
    <dgm:pt modelId="{4A421373-7562-4C66-89B1-5E963A2D31DC}" type="pres">
      <dgm:prSet presAssocID="{9C78B01E-844D-4479-843F-C99AF8753577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A79C95B-991D-406B-8706-55D40F3884E4}" type="pres">
      <dgm:prSet presAssocID="{B7E2323C-C2F8-4193-9E69-E948857BE2F4}" presName="spaceBetweenRectangles" presStyleCnt="0"/>
      <dgm:spPr/>
    </dgm:pt>
    <dgm:pt modelId="{B484D830-D888-4DEC-87EB-4A1970CAB981}" type="pres">
      <dgm:prSet presAssocID="{2BF8A2CB-425D-44FD-8BCE-AD74194A76AA}" presName="parentLin" presStyleCnt="0"/>
      <dgm:spPr/>
    </dgm:pt>
    <dgm:pt modelId="{3DA6AB29-ECE6-41C5-995A-B87FA67E59AF}" type="pres">
      <dgm:prSet presAssocID="{2BF8A2CB-425D-44FD-8BCE-AD74194A76AA}" presName="parentLeftMargin" presStyleLbl="node1" presStyleIdx="0" presStyleCnt="2"/>
      <dgm:spPr/>
      <dgm:t>
        <a:bodyPr/>
        <a:lstStyle/>
        <a:p>
          <a:endParaRPr lang="nl-NL"/>
        </a:p>
      </dgm:t>
    </dgm:pt>
    <dgm:pt modelId="{B6640862-FE21-4B35-BDE6-C9C3F618245C}" type="pres">
      <dgm:prSet presAssocID="{2BF8A2CB-425D-44FD-8BCE-AD74194A76A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C79229D-564B-45B8-BFE0-5D69633401C8}" type="pres">
      <dgm:prSet presAssocID="{2BF8A2CB-425D-44FD-8BCE-AD74194A76AA}" presName="negativeSpace" presStyleCnt="0"/>
      <dgm:spPr/>
    </dgm:pt>
    <dgm:pt modelId="{6ACAC65F-4ED9-47BF-AF10-DE02765DF511}" type="pres">
      <dgm:prSet presAssocID="{2BF8A2CB-425D-44FD-8BCE-AD74194A76A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5E488CBA-F0A7-4F11-B530-506A404412A8}" type="presOf" srcId="{2BF8A2CB-425D-44FD-8BCE-AD74194A76AA}" destId="{3DA6AB29-ECE6-41C5-995A-B87FA67E59AF}" srcOrd="0" destOrd="0" presId="urn:microsoft.com/office/officeart/2005/8/layout/list1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A3CEDDF3-F362-4F87-AB5A-EAF51708F698}" type="presOf" srcId="{738847A4-F977-4E3E-9919-D7B61693D2C0}" destId="{6ACAC65F-4ED9-47BF-AF10-DE02765DF511}" srcOrd="0" destOrd="0" presId="urn:microsoft.com/office/officeart/2005/8/layout/list1"/>
    <dgm:cxn modelId="{F3DB1D12-0AF3-4699-9413-C75CE4F536BE}" srcId="{2BF8A2CB-425D-44FD-8BCE-AD74194A76AA}" destId="{738847A4-F977-4E3E-9919-D7B61693D2C0}" srcOrd="0" destOrd="0" parTransId="{8992F42C-AC9D-449A-B599-9512367D3B9F}" sibTransId="{E07E8DA7-EAC8-44E7-BFCF-6871367F9C43}"/>
    <dgm:cxn modelId="{65F90DC0-7D4D-4AC5-8B49-D575855B27C5}" type="presOf" srcId="{9C78B01E-844D-4479-843F-C99AF8753577}" destId="{29121CC7-C608-4C76-990B-80A2C05A1756}" srcOrd="1" destOrd="0" presId="urn:microsoft.com/office/officeart/2005/8/layout/list1"/>
    <dgm:cxn modelId="{365ECF35-D39C-44B3-B989-C5AFDBD80FD6}" type="presOf" srcId="{9C78B01E-844D-4479-843F-C99AF8753577}" destId="{0CE68539-AE02-41EF-B12D-163627E8CC1E}" srcOrd="0" destOrd="0" presId="urn:microsoft.com/office/officeart/2005/8/layout/list1"/>
    <dgm:cxn modelId="{EE8A080E-BFDA-41FA-9595-BB18E173994B}" type="presOf" srcId="{A5196308-B0C0-4AA6-9876-360D13F4B299}" destId="{4A421373-7562-4C66-89B1-5E963A2D31DC}" srcOrd="0" destOrd="0" presId="urn:microsoft.com/office/officeart/2005/8/layout/list1"/>
    <dgm:cxn modelId="{9B3E05D1-F7B4-4E7D-85BF-6BA601DDF89D}" srcId="{301C9C6E-A01D-4286-8B4B-9E5CFD3E6CBF}" destId="{2BF8A2CB-425D-44FD-8BCE-AD74194A76AA}" srcOrd="1" destOrd="0" parTransId="{DD6FCAF4-EB98-4460-84D8-91C64AD27745}" sibTransId="{AB3E5A75-52A0-4F53-8C4F-CE99D25C0DF7}"/>
    <dgm:cxn modelId="{337A6AF6-DE85-4BB3-AD1F-F3501D438260}" type="presOf" srcId="{301C9C6E-A01D-4286-8B4B-9E5CFD3E6CBF}" destId="{C7A2128B-6712-451D-ACCE-AF36716F86F5}" srcOrd="0" destOrd="0" presId="urn:microsoft.com/office/officeart/2005/8/layout/list1"/>
    <dgm:cxn modelId="{B36A27D6-575D-4DD3-9206-567605AAAA94}" type="presOf" srcId="{2BF8A2CB-425D-44FD-8BCE-AD74194A76AA}" destId="{B6640862-FE21-4B35-BDE6-C9C3F618245C}" srcOrd="1" destOrd="0" presId="urn:microsoft.com/office/officeart/2005/8/layout/list1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C7D79882-E04E-4479-965C-A0933C235E15}" type="presOf" srcId="{9ABE9E23-8212-4062-B6E4-EE6EE8AB9D62}" destId="{4A421373-7562-4C66-89B1-5E963A2D31DC}" srcOrd="0" destOrd="1" presId="urn:microsoft.com/office/officeart/2005/8/layout/list1"/>
    <dgm:cxn modelId="{1B8EC7ED-6EC5-4C47-A8C9-51951F45C7C9}" type="presParOf" srcId="{C7A2128B-6712-451D-ACCE-AF36716F86F5}" destId="{BE710196-04D6-4693-AD6D-AA193866990F}" srcOrd="0" destOrd="0" presId="urn:microsoft.com/office/officeart/2005/8/layout/list1"/>
    <dgm:cxn modelId="{F9C15F50-4519-47FC-B0C3-D2E27E469587}" type="presParOf" srcId="{BE710196-04D6-4693-AD6D-AA193866990F}" destId="{0CE68539-AE02-41EF-B12D-163627E8CC1E}" srcOrd="0" destOrd="0" presId="urn:microsoft.com/office/officeart/2005/8/layout/list1"/>
    <dgm:cxn modelId="{C6632A03-7AB2-448F-8239-A8B2B899B889}" type="presParOf" srcId="{BE710196-04D6-4693-AD6D-AA193866990F}" destId="{29121CC7-C608-4C76-990B-80A2C05A1756}" srcOrd="1" destOrd="0" presId="urn:microsoft.com/office/officeart/2005/8/layout/list1"/>
    <dgm:cxn modelId="{C313221D-236D-4318-85F7-8F99DED9C66A}" type="presParOf" srcId="{C7A2128B-6712-451D-ACCE-AF36716F86F5}" destId="{F635E45E-2477-4B77-8C0B-D6926AFA402F}" srcOrd="1" destOrd="0" presId="urn:microsoft.com/office/officeart/2005/8/layout/list1"/>
    <dgm:cxn modelId="{2AEF360E-178F-4621-8F72-C037D6511881}" type="presParOf" srcId="{C7A2128B-6712-451D-ACCE-AF36716F86F5}" destId="{4A421373-7562-4C66-89B1-5E963A2D31DC}" srcOrd="2" destOrd="0" presId="urn:microsoft.com/office/officeart/2005/8/layout/list1"/>
    <dgm:cxn modelId="{D4CD533F-92B7-4979-B884-D5DE23ECB16E}" type="presParOf" srcId="{C7A2128B-6712-451D-ACCE-AF36716F86F5}" destId="{FA79C95B-991D-406B-8706-55D40F3884E4}" srcOrd="3" destOrd="0" presId="urn:microsoft.com/office/officeart/2005/8/layout/list1"/>
    <dgm:cxn modelId="{B16F542B-2BEF-4E46-ACC7-82ADAD15CCAB}" type="presParOf" srcId="{C7A2128B-6712-451D-ACCE-AF36716F86F5}" destId="{B484D830-D888-4DEC-87EB-4A1970CAB981}" srcOrd="4" destOrd="0" presId="urn:microsoft.com/office/officeart/2005/8/layout/list1"/>
    <dgm:cxn modelId="{16DFB0D0-20AA-4DC3-A53F-A89F2CAC2AF5}" type="presParOf" srcId="{B484D830-D888-4DEC-87EB-4A1970CAB981}" destId="{3DA6AB29-ECE6-41C5-995A-B87FA67E59AF}" srcOrd="0" destOrd="0" presId="urn:microsoft.com/office/officeart/2005/8/layout/list1"/>
    <dgm:cxn modelId="{7861C436-3358-4EE7-9642-9BD8DCCE1D52}" type="presParOf" srcId="{B484D830-D888-4DEC-87EB-4A1970CAB981}" destId="{B6640862-FE21-4B35-BDE6-C9C3F618245C}" srcOrd="1" destOrd="0" presId="urn:microsoft.com/office/officeart/2005/8/layout/list1"/>
    <dgm:cxn modelId="{88C22E41-FF7F-404A-9AEF-00ABA02FAFE5}" type="presParOf" srcId="{C7A2128B-6712-451D-ACCE-AF36716F86F5}" destId="{7C79229D-564B-45B8-BFE0-5D69633401C8}" srcOrd="5" destOrd="0" presId="urn:microsoft.com/office/officeart/2005/8/layout/list1"/>
    <dgm:cxn modelId="{217CA505-781B-4ADE-9797-71EE613CE73B}" type="presParOf" srcId="{C7A2128B-6712-451D-ACCE-AF36716F86F5}" destId="{6ACAC65F-4ED9-47BF-AF10-DE02765DF51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8BCCC17C-9F65-4C3B-AA19-2EE16020B350}">
      <dgm:prSet phldrT="[Text]"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server </a:t>
          </a:r>
          <a:r>
            <a:rPr lang="nl-NL" dirty="0" err="1" smtClean="0"/>
            <a:t>capabilities</a:t>
          </a:r>
          <a:endParaRPr lang="nl-NL" dirty="0"/>
        </a:p>
      </dgm:t>
    </dgm:pt>
    <dgm:pt modelId="{50DF8FF7-7684-4309-837B-DA4AEEC0023B}" type="parTrans" cxnId="{E38DB6F3-EF90-4A52-A4F0-5C02705A032F}">
      <dgm:prSet/>
      <dgm:spPr/>
      <dgm:t>
        <a:bodyPr/>
        <a:lstStyle/>
        <a:p>
          <a:endParaRPr lang="nl-NL"/>
        </a:p>
      </dgm:t>
    </dgm:pt>
    <dgm:pt modelId="{1F4A4C66-DFFF-4DB6-AA0B-E62BBCD07B0D}" type="sibTrans" cxnId="{E38DB6F3-EF90-4A52-A4F0-5C02705A032F}">
      <dgm:prSet/>
      <dgm:spPr/>
      <dgm:t>
        <a:bodyPr/>
        <a:lstStyle/>
        <a:p>
          <a:endParaRPr lang="nl-NL"/>
        </a:p>
      </dgm:t>
    </dgm:pt>
    <dgm:pt modelId="{E7816F54-CE5C-4228-B391-FD1450DDA39E}">
      <dgm:prSet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</a:t>
          </a:r>
          <a:r>
            <a:rPr lang="nl-NL" dirty="0" err="1" smtClean="0"/>
            <a:t>supported</a:t>
          </a:r>
          <a:r>
            <a:rPr lang="nl-NL" dirty="0" smtClean="0"/>
            <a:t> API </a:t>
          </a:r>
          <a:r>
            <a:rPr lang="nl-NL" dirty="0" err="1" smtClean="0"/>
            <a:t>methods</a:t>
          </a:r>
          <a:endParaRPr lang="nl-NL" dirty="0" smtClean="0"/>
        </a:p>
      </dgm:t>
    </dgm:pt>
    <dgm:pt modelId="{C609CEB0-9F5A-422F-8072-2EC18A54320D}" type="parTrans" cxnId="{95DF4A89-4B73-495B-BE42-D45367BC1DC2}">
      <dgm:prSet/>
      <dgm:spPr/>
      <dgm:t>
        <a:bodyPr/>
        <a:lstStyle/>
        <a:p>
          <a:endParaRPr lang="nl-NL"/>
        </a:p>
      </dgm:t>
    </dgm:pt>
    <dgm:pt modelId="{02483D36-FF65-416B-BD07-0B8356736E88}" type="sibTrans" cxnId="{95DF4A89-4B73-495B-BE42-D45367BC1DC2}">
      <dgm:prSet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</a:t>
          </a:r>
          <a:r>
            <a:rPr lang="nl-NL" dirty="0" err="1" smtClean="0"/>
            <a:t>additional</a:t>
          </a:r>
          <a:r>
            <a:rPr lang="nl-NL" dirty="0" smtClean="0"/>
            <a:t> (</a:t>
          </a:r>
          <a:r>
            <a:rPr lang="nl-NL" dirty="0" err="1" smtClean="0"/>
            <a:t>custom</a:t>
          </a:r>
          <a:r>
            <a:rPr lang="nl-NL" dirty="0" smtClean="0"/>
            <a:t>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nl-NL" dirty="0" err="1" smtClean="0"/>
            <a:t>SearchParameter</a:t>
          </a:r>
          <a:endParaRPr lang="nl-NL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nl-NL" smtClean="0"/>
            <a:t>Define </a:t>
          </a:r>
          <a:r>
            <a:rPr lang="nl-NL" dirty="0" err="1" smtClean="0"/>
            <a:t>additional</a:t>
          </a:r>
          <a:r>
            <a:rPr lang="nl-NL" dirty="0" smtClean="0"/>
            <a:t> (</a:t>
          </a:r>
          <a:r>
            <a:rPr lang="nl-NL" dirty="0" err="1" smtClean="0"/>
            <a:t>custom</a:t>
          </a:r>
          <a:r>
            <a:rPr lang="nl-NL" dirty="0" smtClean="0"/>
            <a:t>) </a:t>
          </a:r>
          <a:r>
            <a:rPr lang="nl-NL" dirty="0" err="1" smtClean="0"/>
            <a:t>searches</a:t>
          </a:r>
          <a:endParaRPr lang="nl-NL" dirty="0"/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nl-NL" dirty="0" err="1" smtClean="0"/>
            <a:t>OperationDefinition</a:t>
          </a:r>
          <a:endParaRPr lang="nl-NL" dirty="0" smtClean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F8B3E47A-FDF3-4EDE-940A-603991E26E93}">
      <dgm:prSet phldrT="[Text]"/>
      <dgm:spPr/>
      <dgm:t>
        <a:bodyPr/>
        <a:lstStyle/>
        <a:p>
          <a:r>
            <a:rPr lang="nl-NL" dirty="0" err="1" smtClean="0"/>
            <a:t>Conformance</a:t>
          </a:r>
          <a:endParaRPr lang="nl-NL" dirty="0"/>
        </a:p>
      </dgm:t>
    </dgm:pt>
    <dgm:pt modelId="{5EDAE4E1-34F3-432D-8F50-6E546E09BF96}" type="parTrans" cxnId="{D1379032-C002-4571-B231-EC3101AE365C}">
      <dgm:prSet/>
      <dgm:spPr/>
      <dgm:t>
        <a:bodyPr/>
        <a:lstStyle/>
        <a:p>
          <a:endParaRPr lang="nl-NL"/>
        </a:p>
      </dgm:t>
    </dgm:pt>
    <dgm:pt modelId="{7A091461-2A69-4764-AF0A-403818F4AD6B}" type="sibTrans" cxnId="{D1379032-C002-4571-B231-EC3101AE365C}">
      <dgm:prSet/>
      <dgm:spPr/>
      <dgm:t>
        <a:bodyPr/>
        <a:lstStyle/>
        <a:p>
          <a:endParaRPr lang="nl-NL"/>
        </a:p>
      </dgm:t>
    </dgm:pt>
    <dgm:pt modelId="{ADE3ABC8-1FC0-4C54-BF68-B5FFA24E8D39}" type="pres">
      <dgm:prSet presAssocID="{2581FE14-A5F9-4ED2-B775-B458E4C9E4C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197615FC-DE22-47CC-9B29-96CACB50337F}" type="pres">
      <dgm:prSet presAssocID="{F8B3E47A-FDF3-4EDE-940A-603991E26E93}" presName="parentLin" presStyleCnt="0"/>
      <dgm:spPr/>
    </dgm:pt>
    <dgm:pt modelId="{BAAA19D5-7386-410F-853E-531DD382D3BD}" type="pres">
      <dgm:prSet presAssocID="{F8B3E47A-FDF3-4EDE-940A-603991E26E93}" presName="parentLeftMargin" presStyleLbl="node1" presStyleIdx="0" presStyleCnt="3"/>
      <dgm:spPr/>
      <dgm:t>
        <a:bodyPr/>
        <a:lstStyle/>
        <a:p>
          <a:endParaRPr lang="nl-NL"/>
        </a:p>
      </dgm:t>
    </dgm:pt>
    <dgm:pt modelId="{D389C8C1-2C11-41F9-B11B-B81A137819F4}" type="pres">
      <dgm:prSet presAssocID="{F8B3E47A-FDF3-4EDE-940A-603991E26E9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3A2B944-7C96-47DB-A681-03BEE21DF29C}" type="pres">
      <dgm:prSet presAssocID="{F8B3E47A-FDF3-4EDE-940A-603991E26E93}" presName="negativeSpace" presStyleCnt="0"/>
      <dgm:spPr/>
    </dgm:pt>
    <dgm:pt modelId="{129A3B97-FCC6-4E30-932F-35CE3F41EFFF}" type="pres">
      <dgm:prSet presAssocID="{F8B3E47A-FDF3-4EDE-940A-603991E26E93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442714A-A74D-46B7-AFA3-A68681B7427F}" type="pres">
      <dgm:prSet presAssocID="{7A091461-2A69-4764-AF0A-403818F4AD6B}" presName="spaceBetweenRectangles" presStyleCnt="0"/>
      <dgm:spPr/>
    </dgm:pt>
    <dgm:pt modelId="{4925E5E3-FE48-462E-BD5F-1B67A0E87615}" type="pres">
      <dgm:prSet presAssocID="{3FC49A24-5702-4836-A86E-DE552578A300}" presName="parentLin" presStyleCnt="0"/>
      <dgm:spPr/>
    </dgm:pt>
    <dgm:pt modelId="{37820844-F132-46E8-9F16-66C74B47E2A1}" type="pres">
      <dgm:prSet presAssocID="{3FC49A24-5702-4836-A86E-DE552578A300}" presName="parentLeftMargin" presStyleLbl="node1" presStyleIdx="0" presStyleCnt="3"/>
      <dgm:spPr/>
      <dgm:t>
        <a:bodyPr/>
        <a:lstStyle/>
        <a:p>
          <a:endParaRPr lang="nl-NL"/>
        </a:p>
      </dgm:t>
    </dgm:pt>
    <dgm:pt modelId="{2F0D1867-21D0-4513-9884-CCDE4AF0F4F3}" type="pres">
      <dgm:prSet presAssocID="{3FC49A24-5702-4836-A86E-DE552578A30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6D9DBF8-44DC-44DA-A8E7-CD7ECC15AFD8}" type="pres">
      <dgm:prSet presAssocID="{3FC49A24-5702-4836-A86E-DE552578A300}" presName="negativeSpace" presStyleCnt="0"/>
      <dgm:spPr/>
    </dgm:pt>
    <dgm:pt modelId="{C3C8A9E9-A285-4257-A101-4E2B53A5E7A3}" type="pres">
      <dgm:prSet presAssocID="{3FC49A24-5702-4836-A86E-DE552578A3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077FD5B-4ED8-4FCB-9483-6D57BB4D9F63}" type="pres">
      <dgm:prSet presAssocID="{DE25D8C8-EF6A-4C11-92C4-61B80D3CC442}" presName="spaceBetweenRectangles" presStyleCnt="0"/>
      <dgm:spPr/>
    </dgm:pt>
    <dgm:pt modelId="{AB78A171-6A22-44D9-B350-269CD2FB6143}" type="pres">
      <dgm:prSet presAssocID="{B08AAB85-A1EA-4DA2-95C4-849498986AE1}" presName="parentLin" presStyleCnt="0"/>
      <dgm:spPr/>
    </dgm:pt>
    <dgm:pt modelId="{F1DF5306-6C62-425C-82B0-DAE41ED44C0A}" type="pres">
      <dgm:prSet presAssocID="{B08AAB85-A1EA-4DA2-95C4-849498986AE1}" presName="parentLeftMargin" presStyleLbl="node1" presStyleIdx="1" presStyleCnt="3"/>
      <dgm:spPr/>
      <dgm:t>
        <a:bodyPr/>
        <a:lstStyle/>
        <a:p>
          <a:endParaRPr lang="nl-NL"/>
        </a:p>
      </dgm:t>
    </dgm:pt>
    <dgm:pt modelId="{8D0CFA7A-EF1A-4AF1-A888-F82BE9DEC484}" type="pres">
      <dgm:prSet presAssocID="{B08AAB85-A1EA-4DA2-95C4-849498986AE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E7EAA66-95E5-47EB-A38C-6E742C0B1EA0}" type="pres">
      <dgm:prSet presAssocID="{B08AAB85-A1EA-4DA2-95C4-849498986AE1}" presName="negativeSpace" presStyleCnt="0"/>
      <dgm:spPr/>
    </dgm:pt>
    <dgm:pt modelId="{ECE538B8-7B5C-4DC0-B9B3-964DE9F66B4C}" type="pres">
      <dgm:prSet presAssocID="{B08AAB85-A1EA-4DA2-95C4-849498986AE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A6006FDA-083C-430E-8244-A04C5AF07186}" type="presOf" srcId="{8BCCC17C-9F65-4C3B-AA19-2EE16020B350}" destId="{129A3B97-FCC6-4E30-932F-35CE3F41EFFF}" srcOrd="0" destOrd="0" presId="urn:microsoft.com/office/officeart/2005/8/layout/list1"/>
    <dgm:cxn modelId="{E38DB6F3-EF90-4A52-A4F0-5C02705A032F}" srcId="{F8B3E47A-FDF3-4EDE-940A-603991E26E93}" destId="{8BCCC17C-9F65-4C3B-AA19-2EE16020B350}" srcOrd="0" destOrd="0" parTransId="{50DF8FF7-7684-4309-837B-DA4AEEC0023B}" sibTransId="{1F4A4C66-DFFF-4DB6-AA0B-E62BBCD07B0D}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6BCD92A4-AA3C-4E64-BD53-81396C995ACC}" type="presOf" srcId="{B08AAB85-A1EA-4DA2-95C4-849498986AE1}" destId="{F1DF5306-6C62-425C-82B0-DAE41ED44C0A}" srcOrd="0" destOrd="0" presId="urn:microsoft.com/office/officeart/2005/8/layout/list1"/>
    <dgm:cxn modelId="{2FDBE6B7-9DBD-4509-913B-BDEC25BBA4E6}" srcId="{2581FE14-A5F9-4ED2-B775-B458E4C9E4C1}" destId="{3FC49A24-5702-4836-A86E-DE552578A300}" srcOrd="1" destOrd="0" parTransId="{B09ECA3A-9CA7-4B5D-8EFA-690497715B86}" sibTransId="{DE25D8C8-EF6A-4C11-92C4-61B80D3CC442}"/>
    <dgm:cxn modelId="{334D0752-0511-4AE8-B6C1-CCE3B2671E34}" type="presOf" srcId="{F8B3E47A-FDF3-4EDE-940A-603991E26E93}" destId="{D389C8C1-2C11-41F9-B11B-B81A137819F4}" srcOrd="1" destOrd="0" presId="urn:microsoft.com/office/officeart/2005/8/layout/list1"/>
    <dgm:cxn modelId="{0AD5387D-D3F7-4D20-AE15-DF96DC3ED745}" srcId="{2581FE14-A5F9-4ED2-B775-B458E4C9E4C1}" destId="{B08AAB85-A1EA-4DA2-95C4-849498986AE1}" srcOrd="2" destOrd="0" parTransId="{CCF07CC1-358E-44AE-87E0-8CA5E3070EB0}" sibTransId="{DE422836-608F-4A47-BB1F-FB342E138F8C}"/>
    <dgm:cxn modelId="{0D9D96AF-243A-4EED-ADD0-491972EFFB90}" type="presOf" srcId="{E7816F54-CE5C-4228-B391-FD1450DDA39E}" destId="{129A3B97-FCC6-4E30-932F-35CE3F41EFFF}" srcOrd="0" destOrd="1" presId="urn:microsoft.com/office/officeart/2005/8/layout/list1"/>
    <dgm:cxn modelId="{4806F1BB-8CF6-4004-9EE9-CC5DC39F02D6}" type="presOf" srcId="{3FC49A24-5702-4836-A86E-DE552578A300}" destId="{2F0D1867-21D0-4513-9884-CCDE4AF0F4F3}" srcOrd="1" destOrd="0" presId="urn:microsoft.com/office/officeart/2005/8/layout/list1"/>
    <dgm:cxn modelId="{3EB0FDE2-416F-4DCA-AFA5-CAB200B1D56E}" type="presOf" srcId="{3FC49A24-5702-4836-A86E-DE552578A300}" destId="{37820844-F132-46E8-9F16-66C74B47E2A1}" srcOrd="0" destOrd="0" presId="urn:microsoft.com/office/officeart/2005/8/layout/list1"/>
    <dgm:cxn modelId="{1D2EA3DD-2896-4BCA-9825-21E4ECD04A90}" type="presOf" srcId="{B08AAB85-A1EA-4DA2-95C4-849498986AE1}" destId="{8D0CFA7A-EF1A-4AF1-A888-F82BE9DEC484}" srcOrd="1" destOrd="0" presId="urn:microsoft.com/office/officeart/2005/8/layout/list1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1379032-C002-4571-B231-EC3101AE365C}" srcId="{2581FE14-A5F9-4ED2-B775-B458E4C9E4C1}" destId="{F8B3E47A-FDF3-4EDE-940A-603991E26E93}" srcOrd="0" destOrd="0" parTransId="{5EDAE4E1-34F3-432D-8F50-6E546E09BF96}" sibTransId="{7A091461-2A69-4764-AF0A-403818F4AD6B}"/>
    <dgm:cxn modelId="{022DAD7F-ABF4-4F36-B232-BD6A65511A1F}" type="presOf" srcId="{4263931F-A448-4FBD-9501-65C1E362DDBD}" destId="{ECE538B8-7B5C-4DC0-B9B3-964DE9F66B4C}" srcOrd="0" destOrd="0" presId="urn:microsoft.com/office/officeart/2005/8/layout/list1"/>
    <dgm:cxn modelId="{95DF4A89-4B73-495B-BE42-D45367BC1DC2}" srcId="{F8B3E47A-FDF3-4EDE-940A-603991E26E93}" destId="{E7816F54-CE5C-4228-B391-FD1450DDA39E}" srcOrd="1" destOrd="0" parTransId="{C609CEB0-9F5A-422F-8072-2EC18A54320D}" sibTransId="{02483D36-FF65-416B-BD07-0B8356736E88}"/>
    <dgm:cxn modelId="{5FFCDF12-8614-401A-A5E6-60CC213734E1}" type="presOf" srcId="{F8B3E47A-FDF3-4EDE-940A-603991E26E93}" destId="{BAAA19D5-7386-410F-853E-531DD382D3BD}" srcOrd="0" destOrd="0" presId="urn:microsoft.com/office/officeart/2005/8/layout/list1"/>
    <dgm:cxn modelId="{783D6307-2059-44CC-98E4-8D23FB9E0827}" type="presOf" srcId="{2581FE14-A5F9-4ED2-B775-B458E4C9E4C1}" destId="{ADE3ABC8-1FC0-4C54-BF68-B5FFA24E8D39}" srcOrd="0" destOrd="0" presId="urn:microsoft.com/office/officeart/2005/8/layout/list1"/>
    <dgm:cxn modelId="{3181BE28-A2EE-4306-B9A9-5155DE99BB8E}" type="presOf" srcId="{B445F9AD-32A0-440F-9C26-87C18D3AF9F6}" destId="{C3C8A9E9-A285-4257-A101-4E2B53A5E7A3}" srcOrd="0" destOrd="0" presId="urn:microsoft.com/office/officeart/2005/8/layout/list1"/>
    <dgm:cxn modelId="{366B1F22-1518-4765-9670-B55A751CF5F9}" type="presParOf" srcId="{ADE3ABC8-1FC0-4C54-BF68-B5FFA24E8D39}" destId="{197615FC-DE22-47CC-9B29-96CACB50337F}" srcOrd="0" destOrd="0" presId="urn:microsoft.com/office/officeart/2005/8/layout/list1"/>
    <dgm:cxn modelId="{4486E8A7-4C72-4472-A69F-668F42D78C1B}" type="presParOf" srcId="{197615FC-DE22-47CC-9B29-96CACB50337F}" destId="{BAAA19D5-7386-410F-853E-531DD382D3BD}" srcOrd="0" destOrd="0" presId="urn:microsoft.com/office/officeart/2005/8/layout/list1"/>
    <dgm:cxn modelId="{469FC5F9-4A3C-4158-9644-4A9A414B96FF}" type="presParOf" srcId="{197615FC-DE22-47CC-9B29-96CACB50337F}" destId="{D389C8C1-2C11-41F9-B11B-B81A137819F4}" srcOrd="1" destOrd="0" presId="urn:microsoft.com/office/officeart/2005/8/layout/list1"/>
    <dgm:cxn modelId="{709478D8-9035-4CA7-A9C4-D22D2FC6A7FF}" type="presParOf" srcId="{ADE3ABC8-1FC0-4C54-BF68-B5FFA24E8D39}" destId="{83A2B944-7C96-47DB-A681-03BEE21DF29C}" srcOrd="1" destOrd="0" presId="urn:microsoft.com/office/officeart/2005/8/layout/list1"/>
    <dgm:cxn modelId="{8B7D7681-EDDB-4284-A0F6-EAF8BED78D24}" type="presParOf" srcId="{ADE3ABC8-1FC0-4C54-BF68-B5FFA24E8D39}" destId="{129A3B97-FCC6-4E30-932F-35CE3F41EFFF}" srcOrd="2" destOrd="0" presId="urn:microsoft.com/office/officeart/2005/8/layout/list1"/>
    <dgm:cxn modelId="{157749AC-A5C5-4601-AB65-555C2B737180}" type="presParOf" srcId="{ADE3ABC8-1FC0-4C54-BF68-B5FFA24E8D39}" destId="{A442714A-A74D-46B7-AFA3-A68681B7427F}" srcOrd="3" destOrd="0" presId="urn:microsoft.com/office/officeart/2005/8/layout/list1"/>
    <dgm:cxn modelId="{C144D722-7108-4AE5-A300-19C2143CB6C1}" type="presParOf" srcId="{ADE3ABC8-1FC0-4C54-BF68-B5FFA24E8D39}" destId="{4925E5E3-FE48-462E-BD5F-1B67A0E87615}" srcOrd="4" destOrd="0" presId="urn:microsoft.com/office/officeart/2005/8/layout/list1"/>
    <dgm:cxn modelId="{61077DC5-1069-450C-B494-3BC3BAD800CE}" type="presParOf" srcId="{4925E5E3-FE48-462E-BD5F-1B67A0E87615}" destId="{37820844-F132-46E8-9F16-66C74B47E2A1}" srcOrd="0" destOrd="0" presId="urn:microsoft.com/office/officeart/2005/8/layout/list1"/>
    <dgm:cxn modelId="{7B73249A-4347-4C0A-AB08-2AAA5B0BD14A}" type="presParOf" srcId="{4925E5E3-FE48-462E-BD5F-1B67A0E87615}" destId="{2F0D1867-21D0-4513-9884-CCDE4AF0F4F3}" srcOrd="1" destOrd="0" presId="urn:microsoft.com/office/officeart/2005/8/layout/list1"/>
    <dgm:cxn modelId="{689AB2CC-678A-4A0B-84A4-98F84B6C2B62}" type="presParOf" srcId="{ADE3ABC8-1FC0-4C54-BF68-B5FFA24E8D39}" destId="{86D9DBF8-44DC-44DA-A8E7-CD7ECC15AFD8}" srcOrd="5" destOrd="0" presId="urn:microsoft.com/office/officeart/2005/8/layout/list1"/>
    <dgm:cxn modelId="{446FA47C-5CA5-44D2-A137-889002BEAD59}" type="presParOf" srcId="{ADE3ABC8-1FC0-4C54-BF68-B5FFA24E8D39}" destId="{C3C8A9E9-A285-4257-A101-4E2B53A5E7A3}" srcOrd="6" destOrd="0" presId="urn:microsoft.com/office/officeart/2005/8/layout/list1"/>
    <dgm:cxn modelId="{306A17ED-A11F-4B8F-98BE-4865735A2143}" type="presParOf" srcId="{ADE3ABC8-1FC0-4C54-BF68-B5FFA24E8D39}" destId="{8077FD5B-4ED8-4FCB-9483-6D57BB4D9F63}" srcOrd="7" destOrd="0" presId="urn:microsoft.com/office/officeart/2005/8/layout/list1"/>
    <dgm:cxn modelId="{50AF99A4-D6BB-4C29-B57B-0CCD072E0B87}" type="presParOf" srcId="{ADE3ABC8-1FC0-4C54-BF68-B5FFA24E8D39}" destId="{AB78A171-6A22-44D9-B350-269CD2FB6143}" srcOrd="8" destOrd="0" presId="urn:microsoft.com/office/officeart/2005/8/layout/list1"/>
    <dgm:cxn modelId="{FDE9583D-FDCF-4891-90F7-1458A8FB02B7}" type="presParOf" srcId="{AB78A171-6A22-44D9-B350-269CD2FB6143}" destId="{F1DF5306-6C62-425C-82B0-DAE41ED44C0A}" srcOrd="0" destOrd="0" presId="urn:microsoft.com/office/officeart/2005/8/layout/list1"/>
    <dgm:cxn modelId="{9C3A19C4-41C7-4EE2-BEFD-96F4694FCFC7}" type="presParOf" srcId="{AB78A171-6A22-44D9-B350-269CD2FB6143}" destId="{8D0CFA7A-EF1A-4AF1-A888-F82BE9DEC484}" srcOrd="1" destOrd="0" presId="urn:microsoft.com/office/officeart/2005/8/layout/list1"/>
    <dgm:cxn modelId="{01F8D0B5-774C-4C4B-80BB-55C94DC516FD}" type="presParOf" srcId="{ADE3ABC8-1FC0-4C54-BF68-B5FFA24E8D39}" destId="{4E7EAA66-95E5-47EB-A38C-6E742C0B1EA0}" srcOrd="9" destOrd="0" presId="urn:microsoft.com/office/officeart/2005/8/layout/list1"/>
    <dgm:cxn modelId="{CD760136-F237-41E4-99B9-FCF5B2532A13}" type="presParOf" srcId="{ADE3ABC8-1FC0-4C54-BF68-B5FFA24E8D39}" destId="{ECE538B8-7B5C-4DC0-B9B3-964DE9F66B4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nl-NL" dirty="0" err="1" smtClean="0"/>
            <a:t>ImplementationGuide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 smtClean="0"/>
            <a:t>Define</a:t>
          </a:r>
          <a:r>
            <a:rPr lang="nl-NL" dirty="0" smtClean="0"/>
            <a:t> compliance tests </a:t>
          </a:r>
          <a:r>
            <a:rPr lang="nl-NL" dirty="0" err="1" smtClean="0"/>
            <a:t>against</a:t>
          </a:r>
          <a:r>
            <a:rPr lang="nl-NL" dirty="0" smtClean="0"/>
            <a:t> a FHIR server</a:t>
          </a:r>
          <a:endParaRPr lang="nl-NL" dirty="0"/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smtClean="0"/>
            <a:t>Author </a:t>
          </a:r>
          <a:r>
            <a:rPr lang="nl-NL" dirty="0" err="1" smtClean="0"/>
            <a:t>and</a:t>
          </a:r>
          <a:r>
            <a:rPr lang="nl-NL" dirty="0" smtClean="0"/>
            <a:t> </a:t>
          </a:r>
          <a:r>
            <a:rPr lang="nl-NL" dirty="0" err="1" smtClean="0"/>
            <a:t>publish</a:t>
          </a:r>
          <a:r>
            <a:rPr lang="nl-NL" dirty="0" smtClean="0"/>
            <a:t> </a:t>
          </a:r>
          <a:r>
            <a:rPr lang="nl-NL" dirty="0" err="1" smtClean="0"/>
            <a:t>an</a:t>
          </a:r>
          <a:r>
            <a:rPr lang="nl-NL" dirty="0" smtClean="0"/>
            <a:t> </a:t>
          </a:r>
          <a:r>
            <a:rPr lang="nl-NL" dirty="0" err="1" smtClean="0"/>
            <a:t>implementation</a:t>
          </a:r>
          <a:r>
            <a:rPr lang="nl-NL" dirty="0" smtClean="0"/>
            <a:t> guide</a:t>
          </a:r>
          <a:endParaRPr lang="nl-NL" dirty="0"/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 err="1" smtClean="0"/>
            <a:t>TestScript</a:t>
          </a:r>
          <a:endParaRPr lang="nl-NL" dirty="0"/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9522F675-C728-4833-A3D4-40D752F1D877}" type="pres">
      <dgm:prSet presAssocID="{2AC65F94-0FB8-493A-96E1-336B6A5D8D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C62E245F-333C-492C-A09F-6AC6896EB7F1}" type="pres">
      <dgm:prSet presAssocID="{C94D7DAE-B305-4FA0-B1EF-DE0CDE26CA2E}" presName="parentLin" presStyleCnt="0"/>
      <dgm:spPr/>
    </dgm:pt>
    <dgm:pt modelId="{CD2FAB26-FEFA-4D5F-AEEA-A45A746581E4}" type="pres">
      <dgm:prSet presAssocID="{C94D7DAE-B305-4FA0-B1EF-DE0CDE26CA2E}" presName="parentLeftMargin" presStyleLbl="node1" presStyleIdx="0" presStyleCnt="2"/>
      <dgm:spPr/>
      <dgm:t>
        <a:bodyPr/>
        <a:lstStyle/>
        <a:p>
          <a:endParaRPr lang="nl-NL"/>
        </a:p>
      </dgm:t>
    </dgm:pt>
    <dgm:pt modelId="{A5A2FE03-5631-4906-9798-1696FEC495E3}" type="pres">
      <dgm:prSet presAssocID="{C94D7DAE-B305-4FA0-B1EF-DE0CDE26CA2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A4E7BCC-8EA7-4ADA-AEA8-1D7F2461817D}" type="pres">
      <dgm:prSet presAssocID="{C94D7DAE-B305-4FA0-B1EF-DE0CDE26CA2E}" presName="negativeSpace" presStyleCnt="0"/>
      <dgm:spPr/>
    </dgm:pt>
    <dgm:pt modelId="{D478C570-6B86-481D-944E-19ED34403D2C}" type="pres">
      <dgm:prSet presAssocID="{C94D7DAE-B305-4FA0-B1EF-DE0CDE26CA2E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88FE24B-DE2B-441E-8E3B-3D3E557DF240}" type="pres">
      <dgm:prSet presAssocID="{B4F47D31-FD64-4929-A2B5-56961CB664DF}" presName="spaceBetweenRectangles" presStyleCnt="0"/>
      <dgm:spPr/>
    </dgm:pt>
    <dgm:pt modelId="{E0330548-17AF-4344-8E4B-EBCBD53F69F7}" type="pres">
      <dgm:prSet presAssocID="{C6D8513B-A7FA-484C-9731-7B728FEDFE7C}" presName="parentLin" presStyleCnt="0"/>
      <dgm:spPr/>
    </dgm:pt>
    <dgm:pt modelId="{2A28591A-C981-40AB-BE70-78706755478B}" type="pres">
      <dgm:prSet presAssocID="{C6D8513B-A7FA-484C-9731-7B728FEDFE7C}" presName="parentLeftMargin" presStyleLbl="node1" presStyleIdx="0" presStyleCnt="2"/>
      <dgm:spPr/>
      <dgm:t>
        <a:bodyPr/>
        <a:lstStyle/>
        <a:p>
          <a:endParaRPr lang="nl-NL"/>
        </a:p>
      </dgm:t>
    </dgm:pt>
    <dgm:pt modelId="{D3DEE9D6-C5AD-4465-923A-3F3C5C7C013F}" type="pres">
      <dgm:prSet presAssocID="{C6D8513B-A7FA-484C-9731-7B728FEDFE7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E360119-A5AB-4C9C-BA5C-E115AF01796C}" type="pres">
      <dgm:prSet presAssocID="{C6D8513B-A7FA-484C-9731-7B728FEDFE7C}" presName="negativeSpace" presStyleCnt="0"/>
      <dgm:spPr/>
    </dgm:pt>
    <dgm:pt modelId="{CAFF33AB-5BA9-45A8-97A9-82CF5E1E760F}" type="pres">
      <dgm:prSet presAssocID="{C6D8513B-A7FA-484C-9731-7B728FEDFE7C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FD16FDF9-7A46-49B2-A4D0-2A0486EBE9EE}" type="presOf" srcId="{38BFE7B4-0684-4FF1-9A27-0D7F6CB7D84E}" destId="{D478C570-6B86-481D-944E-19ED34403D2C}" srcOrd="0" destOrd="0" presId="urn:microsoft.com/office/officeart/2005/8/layout/list1"/>
    <dgm:cxn modelId="{0CDEDA02-EC0F-4031-AABC-38F8B52C0CD5}" type="presOf" srcId="{C94D7DAE-B305-4FA0-B1EF-DE0CDE26CA2E}" destId="{A5A2FE03-5631-4906-9798-1696FEC495E3}" srcOrd="1" destOrd="0" presId="urn:microsoft.com/office/officeart/2005/8/layout/list1"/>
    <dgm:cxn modelId="{12ADD23A-4E87-447B-B692-358749FA22C5}" type="presOf" srcId="{2AC65F94-0FB8-493A-96E1-336B6A5D8D99}" destId="{9522F675-C728-4833-A3D4-40D752F1D877}" srcOrd="0" destOrd="0" presId="urn:microsoft.com/office/officeart/2005/8/layout/list1"/>
    <dgm:cxn modelId="{82259CE6-E821-4426-B68C-7809A0382461}" type="presOf" srcId="{C6D8513B-A7FA-484C-9731-7B728FEDFE7C}" destId="{2A28591A-C981-40AB-BE70-78706755478B}" srcOrd="0" destOrd="0" presId="urn:microsoft.com/office/officeart/2005/8/layout/list1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9FE93E0A-681C-45D2-8026-74EDE2C97206}" srcId="{C94D7DAE-B305-4FA0-B1EF-DE0CDE26CA2E}" destId="{38BFE7B4-0684-4FF1-9A27-0D7F6CB7D84E}" srcOrd="0" destOrd="0" parTransId="{9DCDD921-0FAB-4121-AFDF-DD13FA1AA017}" sibTransId="{70CBFCCF-B494-4D51-B1C6-68E104A09504}"/>
    <dgm:cxn modelId="{B88F0D80-1E9B-4A38-9130-2FC63CFCE480}" type="presOf" srcId="{C6D8513B-A7FA-484C-9731-7B728FEDFE7C}" destId="{D3DEE9D6-C5AD-4465-923A-3F3C5C7C013F}" srcOrd="1" destOrd="0" presId="urn:microsoft.com/office/officeart/2005/8/layout/list1"/>
    <dgm:cxn modelId="{AB3140FF-A41F-45F9-BC3D-68CD6C2A3E09}" type="presOf" srcId="{C94D7DAE-B305-4FA0-B1EF-DE0CDE26CA2E}" destId="{CD2FAB26-FEFA-4D5F-AEEA-A45A746581E4}" srcOrd="0" destOrd="0" presId="urn:microsoft.com/office/officeart/2005/8/layout/list1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95224B56-487A-49F3-9587-13BECFA7AA9A}" type="presOf" srcId="{EF11748A-C0B9-4644-94B7-F2652F656A7C}" destId="{CAFF33AB-5BA9-45A8-97A9-82CF5E1E760F}" srcOrd="0" destOrd="0" presId="urn:microsoft.com/office/officeart/2005/8/layout/list1"/>
    <dgm:cxn modelId="{897DE4BF-C3B5-483B-A1CC-7BC523B26568}" srcId="{2AC65F94-0FB8-493A-96E1-336B6A5D8D99}" destId="{C6D8513B-A7FA-484C-9731-7B728FEDFE7C}" srcOrd="1" destOrd="0" parTransId="{7668A371-A4F3-4286-A2AF-9124A8EC96C0}" sibTransId="{8DF1BDB6-6103-4B92-8173-715422E562BD}"/>
    <dgm:cxn modelId="{41B3728F-4E80-46D1-A9F9-5613E66EF67D}" type="presParOf" srcId="{9522F675-C728-4833-A3D4-40D752F1D877}" destId="{C62E245F-333C-492C-A09F-6AC6896EB7F1}" srcOrd="0" destOrd="0" presId="urn:microsoft.com/office/officeart/2005/8/layout/list1"/>
    <dgm:cxn modelId="{E63F9D08-71E1-4F09-931F-131375757570}" type="presParOf" srcId="{C62E245F-333C-492C-A09F-6AC6896EB7F1}" destId="{CD2FAB26-FEFA-4D5F-AEEA-A45A746581E4}" srcOrd="0" destOrd="0" presId="urn:microsoft.com/office/officeart/2005/8/layout/list1"/>
    <dgm:cxn modelId="{155633A0-7DC2-41EA-92A1-DEEEA1F35E4F}" type="presParOf" srcId="{C62E245F-333C-492C-A09F-6AC6896EB7F1}" destId="{A5A2FE03-5631-4906-9798-1696FEC495E3}" srcOrd="1" destOrd="0" presId="urn:microsoft.com/office/officeart/2005/8/layout/list1"/>
    <dgm:cxn modelId="{E9480F20-E4E6-4E2B-953E-D53C07922152}" type="presParOf" srcId="{9522F675-C728-4833-A3D4-40D752F1D877}" destId="{DA4E7BCC-8EA7-4ADA-AEA8-1D7F2461817D}" srcOrd="1" destOrd="0" presId="urn:microsoft.com/office/officeart/2005/8/layout/list1"/>
    <dgm:cxn modelId="{BB20288F-A971-4908-9223-7D33CAB5B564}" type="presParOf" srcId="{9522F675-C728-4833-A3D4-40D752F1D877}" destId="{D478C570-6B86-481D-944E-19ED34403D2C}" srcOrd="2" destOrd="0" presId="urn:microsoft.com/office/officeart/2005/8/layout/list1"/>
    <dgm:cxn modelId="{4CCEC66A-6CDA-4CDD-ABA8-463823385955}" type="presParOf" srcId="{9522F675-C728-4833-A3D4-40D752F1D877}" destId="{F88FE24B-DE2B-441E-8E3B-3D3E557DF240}" srcOrd="3" destOrd="0" presId="urn:microsoft.com/office/officeart/2005/8/layout/list1"/>
    <dgm:cxn modelId="{B8A0A674-87C6-4A94-959A-21846631D68A}" type="presParOf" srcId="{9522F675-C728-4833-A3D4-40D752F1D877}" destId="{E0330548-17AF-4344-8E4B-EBCBD53F69F7}" srcOrd="4" destOrd="0" presId="urn:microsoft.com/office/officeart/2005/8/layout/list1"/>
    <dgm:cxn modelId="{7C2CB5E7-8B2C-4BE6-9974-EF56B35A4768}" type="presParOf" srcId="{E0330548-17AF-4344-8E4B-EBCBD53F69F7}" destId="{2A28591A-C981-40AB-BE70-78706755478B}" srcOrd="0" destOrd="0" presId="urn:microsoft.com/office/officeart/2005/8/layout/list1"/>
    <dgm:cxn modelId="{E49891D7-045F-4768-B432-8DCABE86CA0A}" type="presParOf" srcId="{E0330548-17AF-4344-8E4B-EBCBD53F69F7}" destId="{D3DEE9D6-C5AD-4465-923A-3F3C5C7C013F}" srcOrd="1" destOrd="0" presId="urn:microsoft.com/office/officeart/2005/8/layout/list1"/>
    <dgm:cxn modelId="{CACBCE49-B7FF-4362-A9E5-98D089C79BCD}" type="presParOf" srcId="{9522F675-C728-4833-A3D4-40D752F1D877}" destId="{4E360119-A5AB-4C9C-BA5C-E115AF01796C}" srcOrd="5" destOrd="0" presId="urn:microsoft.com/office/officeart/2005/8/layout/list1"/>
    <dgm:cxn modelId="{F959EEB7-273E-417A-8FA2-BA7B58F4FB1A}" type="presParOf" srcId="{9522F675-C728-4833-A3D4-40D752F1D877}" destId="{CAFF33AB-5BA9-45A8-97A9-82CF5E1E76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 smtClean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 smtClean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 smtClean="0"/>
            <a:t>Principles</a:t>
          </a:r>
          <a:endParaRPr lang="en-US" dirty="0" smtClean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 smtClean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 smtClean="0"/>
            <a:t>Subject</a:t>
          </a:r>
          <a:endParaRPr lang="en-US" dirty="0" smtClean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 smtClean="0"/>
            <a:t>Subject with multiple </a:t>
          </a:r>
          <a:r>
            <a:rPr lang="en-US" dirty="0" err="1" smtClean="0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 smtClean="0"/>
            <a:t>Usecase</a:t>
          </a:r>
          <a:endParaRPr lang="en-US" b="1" dirty="0" smtClean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 smtClean="0"/>
            <a:t>Single </a:t>
          </a:r>
          <a:r>
            <a:rPr lang="en-US" dirty="0" err="1" smtClean="0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 smtClean="0"/>
            <a:t>e.g. </a:t>
          </a:r>
          <a:r>
            <a:rPr lang="nl-NL" dirty="0" err="1" smtClean="0"/>
            <a:t>medication</a:t>
          </a:r>
          <a:r>
            <a:rPr lang="nl-NL" dirty="0" smtClean="0"/>
            <a:t> </a:t>
          </a:r>
          <a:r>
            <a:rPr lang="nl-NL" dirty="0" err="1" smtClean="0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 smtClean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 smtClean="0"/>
            <a:t>e.g. basic </a:t>
          </a:r>
          <a:r>
            <a:rPr lang="nl-NL" dirty="0" err="1" smtClean="0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 smtClean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nl-NL"/>
        </a:p>
      </dgm:t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2020" y="0"/>
          <a:ext cx="1982948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600" kern="1200" dirty="0" err="1" smtClean="0"/>
            <a:t>Terminology</a:t>
          </a:r>
          <a:endParaRPr lang="nl-NL" sz="2600" kern="1200" dirty="0"/>
        </a:p>
      </dsp:txBody>
      <dsp:txXfrm>
        <a:off x="2020" y="0"/>
        <a:ext cx="1982948" cy="1343977"/>
      </dsp:txXfrm>
    </dsp:sp>
    <dsp:sp modelId="{05BA5CAC-0227-41D8-9542-1045BA19F456}">
      <dsp:nvSpPr>
        <dsp:cNvPr id="0" name=""/>
        <dsp:cNvSpPr/>
      </dsp:nvSpPr>
      <dsp:spPr>
        <a:xfrm>
          <a:off x="200315" y="1344360"/>
          <a:ext cx="1586358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err="1" smtClean="0"/>
            <a:t>Naming</a:t>
          </a:r>
          <a:r>
            <a:rPr lang="nl-NL" sz="1600" kern="1200" dirty="0" smtClean="0"/>
            <a:t> System</a:t>
          </a:r>
          <a:endParaRPr lang="nl-NL" sz="1600" kern="1200" dirty="0"/>
        </a:p>
      </dsp:txBody>
      <dsp:txXfrm>
        <a:off x="226093" y="1370138"/>
        <a:ext cx="1534802" cy="828569"/>
      </dsp:txXfrm>
    </dsp:sp>
    <dsp:sp modelId="{C14DFFE3-7ABC-4943-B65C-07DBE9CE6A9B}">
      <dsp:nvSpPr>
        <dsp:cNvPr id="0" name=""/>
        <dsp:cNvSpPr/>
      </dsp:nvSpPr>
      <dsp:spPr>
        <a:xfrm>
          <a:off x="200315" y="2359890"/>
          <a:ext cx="1586358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smtClean="0"/>
            <a:t>Value Set</a:t>
          </a:r>
          <a:endParaRPr lang="nl-NL" sz="1600" kern="1200" dirty="0"/>
        </a:p>
      </dsp:txBody>
      <dsp:txXfrm>
        <a:off x="226093" y="2385668"/>
        <a:ext cx="1534802" cy="828569"/>
      </dsp:txXfrm>
    </dsp:sp>
    <dsp:sp modelId="{0C6CA95C-1CAB-4D1E-AE39-4E1EBC933C4B}">
      <dsp:nvSpPr>
        <dsp:cNvPr id="0" name=""/>
        <dsp:cNvSpPr/>
      </dsp:nvSpPr>
      <dsp:spPr>
        <a:xfrm>
          <a:off x="200315" y="3375420"/>
          <a:ext cx="1586358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smtClean="0"/>
            <a:t>Concept Map</a:t>
          </a:r>
          <a:endParaRPr lang="nl-NL" sz="1600" kern="1200" dirty="0"/>
        </a:p>
      </dsp:txBody>
      <dsp:txXfrm>
        <a:off x="226093" y="3401198"/>
        <a:ext cx="1534802" cy="828569"/>
      </dsp:txXfrm>
    </dsp:sp>
    <dsp:sp modelId="{F886AB01-9912-4B39-9088-B099BADA9E31}">
      <dsp:nvSpPr>
        <dsp:cNvPr id="0" name=""/>
        <dsp:cNvSpPr/>
      </dsp:nvSpPr>
      <dsp:spPr>
        <a:xfrm>
          <a:off x="2133690" y="0"/>
          <a:ext cx="1982948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600" kern="1200" dirty="0" smtClean="0"/>
            <a:t>Content</a:t>
          </a:r>
          <a:endParaRPr lang="nl-NL" sz="2600" kern="1200" dirty="0"/>
        </a:p>
      </dsp:txBody>
      <dsp:txXfrm>
        <a:off x="2133690" y="0"/>
        <a:ext cx="1982948" cy="1343977"/>
      </dsp:txXfrm>
    </dsp:sp>
    <dsp:sp modelId="{0913CE8D-7F8B-4212-B373-6C67AC50EA41}">
      <dsp:nvSpPr>
        <dsp:cNvPr id="0" name=""/>
        <dsp:cNvSpPr/>
      </dsp:nvSpPr>
      <dsp:spPr>
        <a:xfrm>
          <a:off x="2331985" y="1345289"/>
          <a:ext cx="1586358" cy="13507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err="1" smtClean="0"/>
            <a:t>Structure</a:t>
          </a:r>
          <a:r>
            <a:rPr lang="nl-NL" sz="1600" kern="1200" dirty="0" smtClean="0"/>
            <a:t> Definition</a:t>
          </a:r>
          <a:endParaRPr lang="nl-NL" sz="1600" kern="1200" dirty="0"/>
        </a:p>
      </dsp:txBody>
      <dsp:txXfrm>
        <a:off x="2371547" y="1384851"/>
        <a:ext cx="1507234" cy="1271634"/>
      </dsp:txXfrm>
    </dsp:sp>
    <dsp:sp modelId="{3F9FDA5D-FA66-4A85-A5D8-46732878E560}">
      <dsp:nvSpPr>
        <dsp:cNvPr id="0" name=""/>
        <dsp:cNvSpPr/>
      </dsp:nvSpPr>
      <dsp:spPr>
        <a:xfrm>
          <a:off x="2331985" y="2903857"/>
          <a:ext cx="1586358" cy="13507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smtClean="0"/>
            <a:t>Data Element</a:t>
          </a:r>
          <a:endParaRPr lang="nl-NL" sz="1600" kern="1200" dirty="0"/>
        </a:p>
      </dsp:txBody>
      <dsp:txXfrm>
        <a:off x="2371547" y="2943419"/>
        <a:ext cx="1507234" cy="1271634"/>
      </dsp:txXfrm>
    </dsp:sp>
    <dsp:sp modelId="{B3C321AF-C1CF-4945-A7B2-4CA79EAE1BC8}">
      <dsp:nvSpPr>
        <dsp:cNvPr id="0" name=""/>
        <dsp:cNvSpPr/>
      </dsp:nvSpPr>
      <dsp:spPr>
        <a:xfrm>
          <a:off x="4265360" y="0"/>
          <a:ext cx="1982948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600" kern="1200" dirty="0" smtClean="0"/>
            <a:t>Operations</a:t>
          </a:r>
        </a:p>
      </dsp:txBody>
      <dsp:txXfrm>
        <a:off x="4265360" y="0"/>
        <a:ext cx="1982948" cy="1343977"/>
      </dsp:txXfrm>
    </dsp:sp>
    <dsp:sp modelId="{F3B29106-5771-4BC3-A71C-7486CC1ADEA8}">
      <dsp:nvSpPr>
        <dsp:cNvPr id="0" name=""/>
        <dsp:cNvSpPr/>
      </dsp:nvSpPr>
      <dsp:spPr>
        <a:xfrm>
          <a:off x="4463655" y="1344360"/>
          <a:ext cx="1586358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err="1" smtClean="0"/>
            <a:t>Conformance</a:t>
          </a:r>
          <a:endParaRPr lang="nl-NL" sz="1600" kern="1200" dirty="0" smtClean="0"/>
        </a:p>
      </dsp:txBody>
      <dsp:txXfrm>
        <a:off x="4489433" y="1370138"/>
        <a:ext cx="1534802" cy="828569"/>
      </dsp:txXfrm>
    </dsp:sp>
    <dsp:sp modelId="{318AA8FE-0EE0-48A5-A78F-4041E2D7E49A}">
      <dsp:nvSpPr>
        <dsp:cNvPr id="0" name=""/>
        <dsp:cNvSpPr/>
      </dsp:nvSpPr>
      <dsp:spPr>
        <a:xfrm>
          <a:off x="4463655" y="2359890"/>
          <a:ext cx="1586358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err="1" smtClean="0"/>
            <a:t>Operation</a:t>
          </a:r>
          <a:r>
            <a:rPr lang="nl-NL" sz="1600" kern="1200" dirty="0" smtClean="0"/>
            <a:t> Definition</a:t>
          </a:r>
        </a:p>
      </dsp:txBody>
      <dsp:txXfrm>
        <a:off x="4489433" y="2385668"/>
        <a:ext cx="1534802" cy="828569"/>
      </dsp:txXfrm>
    </dsp:sp>
    <dsp:sp modelId="{C6324F2B-8605-4F7D-8527-6FF3E2C80E1B}">
      <dsp:nvSpPr>
        <dsp:cNvPr id="0" name=""/>
        <dsp:cNvSpPr/>
      </dsp:nvSpPr>
      <dsp:spPr>
        <a:xfrm>
          <a:off x="4463655" y="3375420"/>
          <a:ext cx="1586358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smtClean="0"/>
            <a:t>Search Parameter</a:t>
          </a:r>
        </a:p>
      </dsp:txBody>
      <dsp:txXfrm>
        <a:off x="4489433" y="3401198"/>
        <a:ext cx="1534802" cy="828569"/>
      </dsp:txXfrm>
    </dsp:sp>
    <dsp:sp modelId="{D3709726-E50A-444C-9EB8-1FAEFF8127D1}">
      <dsp:nvSpPr>
        <dsp:cNvPr id="0" name=""/>
        <dsp:cNvSpPr/>
      </dsp:nvSpPr>
      <dsp:spPr>
        <a:xfrm>
          <a:off x="6397030" y="0"/>
          <a:ext cx="1982948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600" kern="1200" dirty="0" err="1" smtClean="0"/>
            <a:t>Misc</a:t>
          </a:r>
          <a:r>
            <a:rPr lang="nl-NL" sz="2600" kern="1200" dirty="0" smtClean="0"/>
            <a:t>.</a:t>
          </a:r>
        </a:p>
      </dsp:txBody>
      <dsp:txXfrm>
        <a:off x="6397030" y="0"/>
        <a:ext cx="1982948" cy="1343977"/>
      </dsp:txXfrm>
    </dsp:sp>
    <dsp:sp modelId="{592FCE1E-4E10-4239-8FB5-DCF25534F5D0}">
      <dsp:nvSpPr>
        <dsp:cNvPr id="0" name=""/>
        <dsp:cNvSpPr/>
      </dsp:nvSpPr>
      <dsp:spPr>
        <a:xfrm>
          <a:off x="6595325" y="1345289"/>
          <a:ext cx="1586358" cy="13507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err="1" smtClean="0"/>
            <a:t>Implementation</a:t>
          </a:r>
          <a:r>
            <a:rPr lang="nl-NL" sz="1600" kern="1200" dirty="0" smtClean="0"/>
            <a:t> Guide</a:t>
          </a:r>
        </a:p>
      </dsp:txBody>
      <dsp:txXfrm>
        <a:off x="6634887" y="1384851"/>
        <a:ext cx="1507234" cy="1271634"/>
      </dsp:txXfrm>
    </dsp:sp>
    <dsp:sp modelId="{14C3D83C-98B3-44C6-AF24-B4E91FC474BE}">
      <dsp:nvSpPr>
        <dsp:cNvPr id="0" name=""/>
        <dsp:cNvSpPr/>
      </dsp:nvSpPr>
      <dsp:spPr>
        <a:xfrm>
          <a:off x="6595325" y="2903857"/>
          <a:ext cx="1586358" cy="13507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smtClean="0"/>
            <a:t>Test Script</a:t>
          </a:r>
        </a:p>
      </dsp:txBody>
      <dsp:txXfrm>
        <a:off x="6634887" y="2943419"/>
        <a:ext cx="1507234" cy="1271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B270B-C9C9-4A22-90A7-7CE23CA602EA}">
      <dsp:nvSpPr>
        <dsp:cNvPr id="0" name=""/>
        <dsp:cNvSpPr/>
      </dsp:nvSpPr>
      <dsp:spPr>
        <a:xfrm>
          <a:off x="0" y="352122"/>
          <a:ext cx="8382000" cy="959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79044" rIns="65053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300" kern="1200" dirty="0" err="1" smtClean="0"/>
            <a:t>Define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which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terminologies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to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use</a:t>
          </a:r>
          <a:r>
            <a:rPr lang="nl-NL" sz="2300" kern="1200" dirty="0" smtClean="0"/>
            <a:t> in </a:t>
          </a:r>
          <a:r>
            <a:rPr lang="nl-NL" sz="2300" kern="1200" dirty="0" err="1" smtClean="0"/>
            <a:t>which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elements</a:t>
          </a:r>
          <a:endParaRPr lang="nl-NL" sz="2300" kern="1200" dirty="0"/>
        </a:p>
      </dsp:txBody>
      <dsp:txXfrm>
        <a:off x="0" y="352122"/>
        <a:ext cx="8382000" cy="959962"/>
      </dsp:txXfrm>
    </dsp:sp>
    <dsp:sp modelId="{5763ECC6-B99B-4092-87DA-18DF028C015B}">
      <dsp:nvSpPr>
        <dsp:cNvPr id="0" name=""/>
        <dsp:cNvSpPr/>
      </dsp:nvSpPr>
      <dsp:spPr>
        <a:xfrm>
          <a:off x="419100" y="12642"/>
          <a:ext cx="5867400" cy="678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300" kern="1200" dirty="0" err="1" smtClean="0"/>
            <a:t>ValueSet</a:t>
          </a:r>
          <a:endParaRPr lang="nl-NL" sz="2300" kern="1200" dirty="0"/>
        </a:p>
      </dsp:txBody>
      <dsp:txXfrm>
        <a:off x="452244" y="45786"/>
        <a:ext cx="5801112" cy="612672"/>
      </dsp:txXfrm>
    </dsp:sp>
    <dsp:sp modelId="{04896B71-2562-4216-9E07-66D18111F374}">
      <dsp:nvSpPr>
        <dsp:cNvPr id="0" name=""/>
        <dsp:cNvSpPr/>
      </dsp:nvSpPr>
      <dsp:spPr>
        <a:xfrm>
          <a:off x="0" y="1775765"/>
          <a:ext cx="8382000" cy="959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79044" rIns="65053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300" kern="1200" dirty="0" err="1" smtClean="0"/>
            <a:t>Define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namespaces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with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unique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symbols</a:t>
          </a:r>
          <a:endParaRPr lang="nl-NL" sz="2300" kern="1200" dirty="0" smtClean="0"/>
        </a:p>
      </dsp:txBody>
      <dsp:txXfrm>
        <a:off x="0" y="1775765"/>
        <a:ext cx="8382000" cy="959962"/>
      </dsp:txXfrm>
    </dsp:sp>
    <dsp:sp modelId="{F2C350C7-B75C-49B4-BDC8-1766E6B2D759}">
      <dsp:nvSpPr>
        <dsp:cNvPr id="0" name=""/>
        <dsp:cNvSpPr/>
      </dsp:nvSpPr>
      <dsp:spPr>
        <a:xfrm>
          <a:off x="419100" y="1436285"/>
          <a:ext cx="5867400" cy="678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300" kern="1200" dirty="0" err="1" smtClean="0"/>
            <a:t>NamingSystem</a:t>
          </a:r>
          <a:endParaRPr lang="nl-NL" sz="2300" kern="1200" dirty="0" smtClean="0"/>
        </a:p>
      </dsp:txBody>
      <dsp:txXfrm>
        <a:off x="452244" y="1469429"/>
        <a:ext cx="5801112" cy="612672"/>
      </dsp:txXfrm>
    </dsp:sp>
    <dsp:sp modelId="{F8C334CC-4985-4097-886D-E5CD5BC8B764}">
      <dsp:nvSpPr>
        <dsp:cNvPr id="0" name=""/>
        <dsp:cNvSpPr/>
      </dsp:nvSpPr>
      <dsp:spPr>
        <a:xfrm>
          <a:off x="0" y="3199407"/>
          <a:ext cx="8382000" cy="126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79044" rIns="65053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300" kern="1200" dirty="0" err="1" smtClean="0"/>
            <a:t>Define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mappings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between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terms</a:t>
          </a:r>
          <a:r>
            <a:rPr lang="nl-NL" sz="2300" kern="1200" dirty="0" smtClean="0"/>
            <a:t> </a:t>
          </a:r>
          <a:r>
            <a:rPr lang="nl-NL" sz="2300" kern="1200" dirty="0" err="1" smtClean="0"/>
            <a:t>from</a:t>
          </a:r>
          <a:r>
            <a:rPr lang="nl-NL" sz="2300" kern="1200" dirty="0" smtClean="0"/>
            <a:t> different systems</a:t>
          </a:r>
          <a:endParaRPr lang="nl-NL" sz="2300" kern="1200" dirty="0"/>
        </a:p>
      </dsp:txBody>
      <dsp:txXfrm>
        <a:off x="0" y="3199407"/>
        <a:ext cx="8382000" cy="1267875"/>
      </dsp:txXfrm>
    </dsp:sp>
    <dsp:sp modelId="{A68C2E1F-BDCA-4A26-90C9-97ACC302131A}">
      <dsp:nvSpPr>
        <dsp:cNvPr id="0" name=""/>
        <dsp:cNvSpPr/>
      </dsp:nvSpPr>
      <dsp:spPr>
        <a:xfrm>
          <a:off x="419100" y="2859927"/>
          <a:ext cx="5867400" cy="678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300" kern="1200" dirty="0" err="1" smtClean="0"/>
            <a:t>ConceptMap</a:t>
          </a:r>
          <a:endParaRPr lang="nl-NL" sz="2300" kern="1200" dirty="0"/>
        </a:p>
      </dsp:txBody>
      <dsp:txXfrm>
        <a:off x="452244" y="2893071"/>
        <a:ext cx="5801112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21373-7562-4C66-89B1-5E963A2D31DC}">
      <dsp:nvSpPr>
        <dsp:cNvPr id="0" name=""/>
        <dsp:cNvSpPr/>
      </dsp:nvSpPr>
      <dsp:spPr>
        <a:xfrm>
          <a:off x="0" y="526643"/>
          <a:ext cx="8382000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687324" rIns="650536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3300" kern="1200" dirty="0" err="1" smtClean="0"/>
            <a:t>Define</a:t>
          </a:r>
          <a:r>
            <a:rPr lang="nl-NL" sz="3300" kern="1200" dirty="0" smtClean="0"/>
            <a:t> data </a:t>
          </a:r>
          <a:r>
            <a:rPr lang="nl-NL" sz="3300" kern="1200" dirty="0" err="1" smtClean="0"/>
            <a:t>structures</a:t>
          </a:r>
          <a:endParaRPr lang="nl-NL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3300" kern="1200" dirty="0" err="1" smtClean="0"/>
            <a:t>Define</a:t>
          </a:r>
          <a:r>
            <a:rPr lang="nl-NL" sz="3300" kern="1200" dirty="0" smtClean="0"/>
            <a:t> </a:t>
          </a:r>
          <a:r>
            <a:rPr lang="nl-NL" sz="3300" kern="1200" dirty="0" err="1" smtClean="0"/>
            <a:t>restrictions</a:t>
          </a:r>
          <a:r>
            <a:rPr lang="nl-NL" sz="3300" kern="1200" dirty="0" smtClean="0"/>
            <a:t> </a:t>
          </a:r>
          <a:r>
            <a:rPr lang="nl-NL" sz="3300" kern="1200" dirty="0" err="1" smtClean="0"/>
            <a:t>and</a:t>
          </a:r>
          <a:r>
            <a:rPr lang="nl-NL" sz="3300" kern="1200" dirty="0" smtClean="0"/>
            <a:t>/or </a:t>
          </a:r>
          <a:r>
            <a:rPr lang="nl-NL" sz="3300" kern="1200" dirty="0" err="1" smtClean="0"/>
            <a:t>extensions</a:t>
          </a:r>
          <a:endParaRPr lang="nl-NL" sz="3300" kern="1200" dirty="0"/>
        </a:p>
      </dsp:txBody>
      <dsp:txXfrm>
        <a:off x="0" y="526643"/>
        <a:ext cx="8382000" cy="1871100"/>
      </dsp:txXfrm>
    </dsp:sp>
    <dsp:sp modelId="{29121CC7-C608-4C76-990B-80A2C05A1756}">
      <dsp:nvSpPr>
        <dsp:cNvPr id="0" name=""/>
        <dsp:cNvSpPr/>
      </dsp:nvSpPr>
      <dsp:spPr>
        <a:xfrm>
          <a:off x="419100" y="39563"/>
          <a:ext cx="5867400" cy="974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300" kern="1200" dirty="0" err="1" smtClean="0"/>
            <a:t>StructureDefinition</a:t>
          </a:r>
          <a:endParaRPr lang="nl-NL" sz="3300" kern="1200" dirty="0"/>
        </a:p>
      </dsp:txBody>
      <dsp:txXfrm>
        <a:off x="466655" y="87118"/>
        <a:ext cx="5772290" cy="879050"/>
      </dsp:txXfrm>
    </dsp:sp>
    <dsp:sp modelId="{6ACAC65F-4ED9-47BF-AF10-DE02765DF511}">
      <dsp:nvSpPr>
        <dsp:cNvPr id="0" name=""/>
        <dsp:cNvSpPr/>
      </dsp:nvSpPr>
      <dsp:spPr>
        <a:xfrm>
          <a:off x="0" y="3063023"/>
          <a:ext cx="8382000" cy="13773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687324" rIns="650536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3300" kern="1200" dirty="0" err="1" smtClean="0"/>
            <a:t>Define</a:t>
          </a:r>
          <a:r>
            <a:rPr lang="nl-NL" sz="3300" kern="1200" dirty="0" smtClean="0"/>
            <a:t> data </a:t>
          </a:r>
          <a:r>
            <a:rPr lang="nl-NL" sz="3300" kern="1200" dirty="0" err="1" smtClean="0"/>
            <a:t>elements</a:t>
          </a:r>
          <a:r>
            <a:rPr lang="nl-NL" sz="3300" kern="1200" dirty="0" smtClean="0"/>
            <a:t> </a:t>
          </a:r>
          <a:r>
            <a:rPr lang="nl-NL" sz="3300" kern="1200" dirty="0" smtClean="0">
              <a:solidFill>
                <a:schemeClr val="bg1">
                  <a:lumMod val="65000"/>
                </a:schemeClr>
              </a:solidFill>
            </a:rPr>
            <a:t>(ISO 11179)</a:t>
          </a:r>
        </a:p>
      </dsp:txBody>
      <dsp:txXfrm>
        <a:off x="0" y="3063023"/>
        <a:ext cx="8382000" cy="1377337"/>
      </dsp:txXfrm>
    </dsp:sp>
    <dsp:sp modelId="{B6640862-FE21-4B35-BDE6-C9C3F618245C}">
      <dsp:nvSpPr>
        <dsp:cNvPr id="0" name=""/>
        <dsp:cNvSpPr/>
      </dsp:nvSpPr>
      <dsp:spPr>
        <a:xfrm>
          <a:off x="419100" y="2575943"/>
          <a:ext cx="5867400" cy="974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300" kern="1200" dirty="0" err="1" smtClean="0"/>
            <a:t>DataElement</a:t>
          </a:r>
          <a:endParaRPr lang="nl-NL" sz="3300" kern="1200" dirty="0" smtClean="0"/>
        </a:p>
      </dsp:txBody>
      <dsp:txXfrm>
        <a:off x="466655" y="2623498"/>
        <a:ext cx="577229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A3B97-FCC6-4E30-932F-35CE3F41EFFF}">
      <dsp:nvSpPr>
        <dsp:cNvPr id="0" name=""/>
        <dsp:cNvSpPr/>
      </dsp:nvSpPr>
      <dsp:spPr>
        <a:xfrm>
          <a:off x="0" y="416877"/>
          <a:ext cx="8382000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58216" rIns="65053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200" kern="1200" dirty="0" err="1" smtClean="0"/>
            <a:t>Define</a:t>
          </a:r>
          <a:r>
            <a:rPr lang="nl-NL" sz="2200" kern="1200" dirty="0" smtClean="0"/>
            <a:t> server </a:t>
          </a:r>
          <a:r>
            <a:rPr lang="nl-NL" sz="2200" kern="1200" dirty="0" err="1" smtClean="0"/>
            <a:t>capabilities</a:t>
          </a:r>
          <a:endParaRPr lang="nl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200" kern="1200" dirty="0" err="1" smtClean="0"/>
            <a:t>Define</a:t>
          </a:r>
          <a:r>
            <a:rPr lang="nl-NL" sz="2200" kern="1200" dirty="0" smtClean="0"/>
            <a:t> </a:t>
          </a:r>
          <a:r>
            <a:rPr lang="nl-NL" sz="2200" kern="1200" dirty="0" err="1" smtClean="0"/>
            <a:t>supported</a:t>
          </a:r>
          <a:r>
            <a:rPr lang="nl-NL" sz="2200" kern="1200" dirty="0" smtClean="0"/>
            <a:t> API </a:t>
          </a:r>
          <a:r>
            <a:rPr lang="nl-NL" sz="2200" kern="1200" dirty="0" err="1" smtClean="0"/>
            <a:t>methods</a:t>
          </a:r>
          <a:endParaRPr lang="nl-NL" sz="2200" kern="1200" dirty="0" smtClean="0"/>
        </a:p>
      </dsp:txBody>
      <dsp:txXfrm>
        <a:off x="0" y="416877"/>
        <a:ext cx="8382000" cy="1247400"/>
      </dsp:txXfrm>
    </dsp:sp>
    <dsp:sp modelId="{D389C8C1-2C11-41F9-B11B-B81A137819F4}">
      <dsp:nvSpPr>
        <dsp:cNvPr id="0" name=""/>
        <dsp:cNvSpPr/>
      </dsp:nvSpPr>
      <dsp:spPr>
        <a:xfrm>
          <a:off x="419100" y="92157"/>
          <a:ext cx="586740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 smtClean="0"/>
            <a:t>Conformance</a:t>
          </a:r>
          <a:endParaRPr lang="nl-NL" sz="2200" kern="1200" dirty="0"/>
        </a:p>
      </dsp:txBody>
      <dsp:txXfrm>
        <a:off x="450803" y="123860"/>
        <a:ext cx="5803994" cy="586034"/>
      </dsp:txXfrm>
    </dsp:sp>
    <dsp:sp modelId="{C3C8A9E9-A285-4257-A101-4E2B53A5E7A3}">
      <dsp:nvSpPr>
        <dsp:cNvPr id="0" name=""/>
        <dsp:cNvSpPr/>
      </dsp:nvSpPr>
      <dsp:spPr>
        <a:xfrm>
          <a:off x="0" y="2107797"/>
          <a:ext cx="8382000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58216" rIns="65053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200" kern="1200" dirty="0" err="1" smtClean="0"/>
            <a:t>Define</a:t>
          </a:r>
          <a:r>
            <a:rPr lang="nl-NL" sz="2200" kern="1200" dirty="0" smtClean="0"/>
            <a:t> </a:t>
          </a:r>
          <a:r>
            <a:rPr lang="nl-NL" sz="2200" kern="1200" dirty="0" err="1" smtClean="0"/>
            <a:t>additional</a:t>
          </a:r>
          <a:r>
            <a:rPr lang="nl-NL" sz="2200" kern="1200" dirty="0" smtClean="0"/>
            <a:t> (</a:t>
          </a:r>
          <a:r>
            <a:rPr lang="nl-NL" sz="2200" kern="1200" dirty="0" err="1" smtClean="0"/>
            <a:t>custom</a:t>
          </a:r>
          <a:r>
            <a:rPr lang="nl-NL" sz="2200" kern="1200" dirty="0" smtClean="0"/>
            <a:t>) operations</a:t>
          </a:r>
        </a:p>
      </dsp:txBody>
      <dsp:txXfrm>
        <a:off x="0" y="2107797"/>
        <a:ext cx="8382000" cy="918225"/>
      </dsp:txXfrm>
    </dsp:sp>
    <dsp:sp modelId="{2F0D1867-21D0-4513-9884-CCDE4AF0F4F3}">
      <dsp:nvSpPr>
        <dsp:cNvPr id="0" name=""/>
        <dsp:cNvSpPr/>
      </dsp:nvSpPr>
      <dsp:spPr>
        <a:xfrm>
          <a:off x="419100" y="1783077"/>
          <a:ext cx="586740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 smtClean="0"/>
            <a:t>OperationDefinition</a:t>
          </a:r>
          <a:endParaRPr lang="nl-NL" sz="2200" kern="1200" dirty="0" smtClean="0"/>
        </a:p>
      </dsp:txBody>
      <dsp:txXfrm>
        <a:off x="450803" y="1814780"/>
        <a:ext cx="5803994" cy="586034"/>
      </dsp:txXfrm>
    </dsp:sp>
    <dsp:sp modelId="{ECE538B8-7B5C-4DC0-B9B3-964DE9F66B4C}">
      <dsp:nvSpPr>
        <dsp:cNvPr id="0" name=""/>
        <dsp:cNvSpPr/>
      </dsp:nvSpPr>
      <dsp:spPr>
        <a:xfrm>
          <a:off x="0" y="3469542"/>
          <a:ext cx="8382000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58216" rIns="65053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200" kern="1200" smtClean="0"/>
            <a:t>Define </a:t>
          </a:r>
          <a:r>
            <a:rPr lang="nl-NL" sz="2200" kern="1200" dirty="0" err="1" smtClean="0"/>
            <a:t>additional</a:t>
          </a:r>
          <a:r>
            <a:rPr lang="nl-NL" sz="2200" kern="1200" dirty="0" smtClean="0"/>
            <a:t> (</a:t>
          </a:r>
          <a:r>
            <a:rPr lang="nl-NL" sz="2200" kern="1200" dirty="0" err="1" smtClean="0"/>
            <a:t>custom</a:t>
          </a:r>
          <a:r>
            <a:rPr lang="nl-NL" sz="2200" kern="1200" dirty="0" smtClean="0"/>
            <a:t>) </a:t>
          </a:r>
          <a:r>
            <a:rPr lang="nl-NL" sz="2200" kern="1200" dirty="0" err="1" smtClean="0"/>
            <a:t>searches</a:t>
          </a:r>
          <a:endParaRPr lang="nl-NL" sz="2200" kern="1200" dirty="0"/>
        </a:p>
      </dsp:txBody>
      <dsp:txXfrm>
        <a:off x="0" y="3469542"/>
        <a:ext cx="8382000" cy="918225"/>
      </dsp:txXfrm>
    </dsp:sp>
    <dsp:sp modelId="{8D0CFA7A-EF1A-4AF1-A888-F82BE9DEC484}">
      <dsp:nvSpPr>
        <dsp:cNvPr id="0" name=""/>
        <dsp:cNvSpPr/>
      </dsp:nvSpPr>
      <dsp:spPr>
        <a:xfrm>
          <a:off x="419100" y="3144822"/>
          <a:ext cx="586740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 smtClean="0"/>
            <a:t>SearchParameter</a:t>
          </a:r>
          <a:endParaRPr lang="nl-NL" sz="2200" kern="1200" dirty="0"/>
        </a:p>
      </dsp:txBody>
      <dsp:txXfrm>
        <a:off x="450803" y="3176525"/>
        <a:ext cx="5803994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8C570-6B86-481D-944E-19ED34403D2C}">
      <dsp:nvSpPr>
        <dsp:cNvPr id="0" name=""/>
        <dsp:cNvSpPr/>
      </dsp:nvSpPr>
      <dsp:spPr>
        <a:xfrm>
          <a:off x="0" y="505212"/>
          <a:ext cx="8382000" cy="165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624840" rIns="650536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3000" kern="1200" dirty="0" smtClean="0"/>
            <a:t>Author </a:t>
          </a:r>
          <a:r>
            <a:rPr lang="nl-NL" sz="3000" kern="1200" dirty="0" err="1" smtClean="0"/>
            <a:t>and</a:t>
          </a:r>
          <a:r>
            <a:rPr lang="nl-NL" sz="3000" kern="1200" dirty="0" smtClean="0"/>
            <a:t> </a:t>
          </a:r>
          <a:r>
            <a:rPr lang="nl-NL" sz="3000" kern="1200" dirty="0" err="1" smtClean="0"/>
            <a:t>publish</a:t>
          </a:r>
          <a:r>
            <a:rPr lang="nl-NL" sz="3000" kern="1200" dirty="0" smtClean="0"/>
            <a:t> </a:t>
          </a:r>
          <a:r>
            <a:rPr lang="nl-NL" sz="3000" kern="1200" dirty="0" err="1" smtClean="0"/>
            <a:t>an</a:t>
          </a:r>
          <a:r>
            <a:rPr lang="nl-NL" sz="3000" kern="1200" dirty="0" smtClean="0"/>
            <a:t> </a:t>
          </a:r>
          <a:r>
            <a:rPr lang="nl-NL" sz="3000" kern="1200" dirty="0" err="1" smtClean="0"/>
            <a:t>implementation</a:t>
          </a:r>
          <a:r>
            <a:rPr lang="nl-NL" sz="3000" kern="1200" dirty="0" smtClean="0"/>
            <a:t> guide</a:t>
          </a:r>
          <a:endParaRPr lang="nl-NL" sz="3000" kern="1200" dirty="0"/>
        </a:p>
      </dsp:txBody>
      <dsp:txXfrm>
        <a:off x="0" y="505212"/>
        <a:ext cx="8382000" cy="1653750"/>
      </dsp:txXfrm>
    </dsp:sp>
    <dsp:sp modelId="{A5A2FE03-5631-4906-9798-1696FEC495E3}">
      <dsp:nvSpPr>
        <dsp:cNvPr id="0" name=""/>
        <dsp:cNvSpPr/>
      </dsp:nvSpPr>
      <dsp:spPr>
        <a:xfrm>
          <a:off x="419100" y="62412"/>
          <a:ext cx="5867400" cy="88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000" kern="1200" dirty="0" err="1" smtClean="0"/>
            <a:t>ImplementationGuide</a:t>
          </a:r>
          <a:endParaRPr lang="nl-NL" sz="3000" kern="1200" dirty="0"/>
        </a:p>
      </dsp:txBody>
      <dsp:txXfrm>
        <a:off x="462331" y="105643"/>
        <a:ext cx="5780938" cy="799138"/>
      </dsp:txXfrm>
    </dsp:sp>
    <dsp:sp modelId="{CAFF33AB-5BA9-45A8-97A9-82CF5E1E760F}">
      <dsp:nvSpPr>
        <dsp:cNvPr id="0" name=""/>
        <dsp:cNvSpPr/>
      </dsp:nvSpPr>
      <dsp:spPr>
        <a:xfrm>
          <a:off x="0" y="2763762"/>
          <a:ext cx="8382000" cy="165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624840" rIns="650536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3000" kern="1200" dirty="0" err="1" smtClean="0"/>
            <a:t>Define</a:t>
          </a:r>
          <a:r>
            <a:rPr lang="nl-NL" sz="3000" kern="1200" dirty="0" smtClean="0"/>
            <a:t> compliance tests </a:t>
          </a:r>
          <a:r>
            <a:rPr lang="nl-NL" sz="3000" kern="1200" dirty="0" err="1" smtClean="0"/>
            <a:t>against</a:t>
          </a:r>
          <a:r>
            <a:rPr lang="nl-NL" sz="3000" kern="1200" dirty="0" smtClean="0"/>
            <a:t> a FHIR server</a:t>
          </a:r>
          <a:endParaRPr lang="nl-NL" sz="3000" kern="1200" dirty="0"/>
        </a:p>
      </dsp:txBody>
      <dsp:txXfrm>
        <a:off x="0" y="2763762"/>
        <a:ext cx="8382000" cy="1653750"/>
      </dsp:txXfrm>
    </dsp:sp>
    <dsp:sp modelId="{D3DEE9D6-C5AD-4465-923A-3F3C5C7C013F}">
      <dsp:nvSpPr>
        <dsp:cNvPr id="0" name=""/>
        <dsp:cNvSpPr/>
      </dsp:nvSpPr>
      <dsp:spPr>
        <a:xfrm>
          <a:off x="419100" y="2320962"/>
          <a:ext cx="5867400" cy="88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000" kern="1200" dirty="0" err="1" smtClean="0"/>
            <a:t>TestScript</a:t>
          </a:r>
          <a:endParaRPr lang="nl-NL" sz="3000" kern="1200" dirty="0"/>
        </a:p>
      </dsp:txBody>
      <dsp:txXfrm>
        <a:off x="462331" y="2364193"/>
        <a:ext cx="5780938" cy="799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615043" y="0"/>
          <a:ext cx="4479925" cy="447992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3855005" y="448429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Strategy</a:t>
          </a:r>
          <a:endParaRPr lang="nl-N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National scope guide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e.g. infrastructure, security</a:t>
          </a:r>
        </a:p>
      </dsp:txBody>
      <dsp:txXfrm>
        <a:off x="3893874" y="487298"/>
        <a:ext cx="2834213" cy="718498"/>
      </dsp:txXfrm>
    </dsp:sp>
    <dsp:sp modelId="{480BB621-18DB-4E45-9A3B-F064C93B95B3}">
      <dsp:nvSpPr>
        <dsp:cNvPr id="0" name=""/>
        <dsp:cNvSpPr/>
      </dsp:nvSpPr>
      <dsp:spPr>
        <a:xfrm>
          <a:off x="3855005" y="1344196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/>
            <a:t>Principles</a:t>
          </a:r>
          <a:endParaRPr lang="en-US" sz="1400" kern="1200" dirty="0" smtClean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Overarching principles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1100" kern="1200" dirty="0" smtClean="0"/>
            <a:t>e.g. basic </a:t>
          </a:r>
          <a:r>
            <a:rPr lang="nl-NL" sz="1100" kern="1200" dirty="0" err="1" smtClean="0"/>
            <a:t>components</a:t>
          </a:r>
          <a:endParaRPr lang="nl-NL" sz="1100" kern="1200" dirty="0"/>
        </a:p>
      </dsp:txBody>
      <dsp:txXfrm>
        <a:off x="3893874" y="1383065"/>
        <a:ext cx="2834213" cy="718498"/>
      </dsp:txXfrm>
    </dsp:sp>
    <dsp:sp modelId="{1FA880A7-ABFC-4739-91AF-6BE3B279C170}">
      <dsp:nvSpPr>
        <dsp:cNvPr id="0" name=""/>
        <dsp:cNvSpPr/>
      </dsp:nvSpPr>
      <dsp:spPr>
        <a:xfrm>
          <a:off x="3855005" y="2239962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/>
            <a:t>Subject</a:t>
          </a:r>
          <a:endParaRPr lang="en-US" sz="1400" kern="1200" dirty="0" smtClean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Subject with multiple </a:t>
          </a:r>
          <a:r>
            <a:rPr lang="en-US" sz="1100" kern="1200" dirty="0" err="1" smtClean="0"/>
            <a:t>usecases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1100" kern="1200" dirty="0" smtClean="0"/>
            <a:t>e.g. </a:t>
          </a:r>
          <a:r>
            <a:rPr lang="nl-NL" sz="1100" kern="1200" dirty="0" err="1" smtClean="0"/>
            <a:t>medication</a:t>
          </a:r>
          <a:r>
            <a:rPr lang="nl-NL" sz="1100" kern="1200" dirty="0" smtClean="0"/>
            <a:t> </a:t>
          </a:r>
          <a:r>
            <a:rPr lang="nl-NL" sz="1100" kern="1200" dirty="0" err="1" smtClean="0"/>
            <a:t>process</a:t>
          </a:r>
          <a:endParaRPr lang="nl-NL" sz="1100" kern="1200" dirty="0"/>
        </a:p>
      </dsp:txBody>
      <dsp:txXfrm>
        <a:off x="3893874" y="2278831"/>
        <a:ext cx="2834213" cy="718498"/>
      </dsp:txXfrm>
    </dsp:sp>
    <dsp:sp modelId="{1A883440-CA4A-466E-A7C1-A329C12825C5}">
      <dsp:nvSpPr>
        <dsp:cNvPr id="0" name=""/>
        <dsp:cNvSpPr/>
      </dsp:nvSpPr>
      <dsp:spPr>
        <a:xfrm>
          <a:off x="3855005" y="3135728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Usecase</a:t>
          </a:r>
          <a:endParaRPr lang="en-US" sz="1400" b="1" kern="1200" dirty="0" smtClean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Single </a:t>
          </a:r>
          <a:r>
            <a:rPr lang="en-US" sz="1100" kern="1200" dirty="0" err="1" smtClean="0"/>
            <a:t>usecase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e.g. prescription</a:t>
          </a:r>
          <a:endParaRPr lang="nl-NL" sz="1100" kern="1200" dirty="0"/>
        </a:p>
      </dsp:txBody>
      <dsp:txXfrm>
        <a:off x="3893874" y="3174597"/>
        <a:ext cx="2834213" cy="71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176D7-7D81-41E3-895C-BD0B7909A323}" type="datetimeFigureOut">
              <a:rPr lang="nl-NL" smtClean="0"/>
              <a:pPr/>
              <a:t>12-1-2016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5D2A8-D68B-4443-A2F2-AA70D5B26A2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5970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2016-01-12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8353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: http://hl7.org/implement/standards/fhir/operation-valueset-validate-code.html</a:t>
            </a:r>
          </a:p>
          <a:p>
            <a:r>
              <a:rPr lang="nl-NL" dirty="0" err="1" smtClean="0"/>
              <a:t>ValueSet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validation</a:t>
            </a:r>
            <a:endParaRPr lang="nl-NL" baseline="0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3676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better resource name would be “</a:t>
            </a:r>
            <a:r>
              <a:rPr lang="en-US" baseline="0" dirty="0" err="1" smtClean="0"/>
              <a:t>SearchParameterDefinition</a:t>
            </a:r>
            <a:r>
              <a:rPr lang="en-US" baseline="0" dirty="0" smtClean="0"/>
              <a:t>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Example: </a:t>
            </a:r>
            <a:r>
              <a:rPr lang="en-US" baseline="0" dirty="0" err="1" smtClean="0"/>
              <a:t>HelseNord</a:t>
            </a:r>
            <a:r>
              <a:rPr lang="en-US" baseline="0" dirty="0" smtClean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49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better resource name would be “</a:t>
            </a:r>
            <a:r>
              <a:rPr lang="en-US" baseline="0" dirty="0" err="1" smtClean="0"/>
              <a:t>SearchParameterDefinition</a:t>
            </a:r>
            <a:r>
              <a:rPr lang="en-US" baseline="0" dirty="0" smtClean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49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Note</a:t>
            </a:r>
            <a:r>
              <a:rPr lang="nl-NL" dirty="0" smtClean="0"/>
              <a:t> 1: API </a:t>
            </a:r>
            <a:r>
              <a:rPr lang="nl-NL" dirty="0" err="1" smtClean="0"/>
              <a:t>performs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(</a:t>
            </a:r>
            <a:r>
              <a:rPr lang="nl-NL" dirty="0" err="1" smtClean="0"/>
              <a:t>optional</a:t>
            </a:r>
            <a:r>
              <a:rPr lang="nl-NL" dirty="0" smtClean="0"/>
              <a:t>) </a:t>
            </a:r>
            <a:r>
              <a:rPr lang="nl-NL" dirty="0" err="1" smtClean="0"/>
              <a:t>version</a:t>
            </a:r>
            <a:r>
              <a:rPr lang="nl-NL" dirty="0" smtClean="0"/>
              <a:t> check on </a:t>
            </a:r>
            <a:r>
              <a:rPr lang="nl-NL" dirty="0" err="1" smtClean="0"/>
              <a:t>the</a:t>
            </a:r>
            <a:r>
              <a:rPr lang="nl-NL" dirty="0" smtClean="0"/>
              <a:t> first call</a:t>
            </a:r>
          </a:p>
          <a:p>
            <a:r>
              <a:rPr lang="nl-NL" dirty="0" err="1" smtClean="0"/>
              <a:t>Note</a:t>
            </a:r>
            <a:r>
              <a:rPr lang="nl-NL" dirty="0" smtClean="0"/>
              <a:t> 2: </a:t>
            </a:r>
            <a:r>
              <a:rPr lang="nl-NL" dirty="0" err="1" smtClean="0"/>
              <a:t>Conformance</a:t>
            </a:r>
            <a:r>
              <a:rPr lang="nl-NL" dirty="0" smtClean="0"/>
              <a:t> resource </a:t>
            </a:r>
            <a:r>
              <a:rPr lang="nl-NL" dirty="0" err="1" smtClean="0"/>
              <a:t>for</a:t>
            </a:r>
            <a:r>
              <a:rPr lang="nl-NL" dirty="0" smtClean="0"/>
              <a:t> a </a:t>
            </a:r>
            <a:r>
              <a:rPr lang="nl-NL" dirty="0" err="1" smtClean="0"/>
              <a:t>fully</a:t>
            </a:r>
            <a:r>
              <a:rPr lang="nl-NL" dirty="0" smtClean="0"/>
              <a:t> </a:t>
            </a:r>
            <a:r>
              <a:rPr lang="nl-NL" dirty="0" err="1" smtClean="0"/>
              <a:t>fledged</a:t>
            </a:r>
            <a:r>
              <a:rPr lang="nl-NL" baseline="0" dirty="0" smtClean="0"/>
              <a:t> FHIR server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quite</a:t>
            </a:r>
            <a:r>
              <a:rPr lang="nl-NL" dirty="0" smtClean="0"/>
              <a:t> large,</a:t>
            </a:r>
            <a:r>
              <a:rPr lang="nl-NL" baseline="0" dirty="0" smtClean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4677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913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01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this relates to a Profile</a:t>
            </a:r>
            <a:r>
              <a:rPr lang="en-US" baseline="0" dirty="0" smtClean="0"/>
              <a:t> documentation page in an implementation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3696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Best </a:t>
            </a:r>
            <a:r>
              <a:rPr lang="nl-NL" dirty="0" err="1" smtClean="0"/>
              <a:t>practices</a:t>
            </a:r>
            <a:r>
              <a:rPr lang="nl-NL" dirty="0" smtClean="0"/>
              <a:t>, </a:t>
            </a:r>
            <a:r>
              <a:rPr lang="nl-NL" dirty="0" err="1" smtClean="0"/>
              <a:t>guidelines</a:t>
            </a:r>
            <a:r>
              <a:rPr lang="nl-NL" dirty="0" smtClean="0"/>
              <a:t>, default template</a:t>
            </a:r>
          </a:p>
          <a:p>
            <a:r>
              <a:rPr lang="nl-NL" dirty="0" err="1" smtClean="0"/>
              <a:t>Recommended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mandatory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070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http://hl7.org/implement/standards/fhir/implementationguide.html#default</a:t>
            </a:r>
          </a:p>
          <a:p>
            <a:endParaRPr lang="nl-NL" dirty="0" smtClean="0"/>
          </a:p>
          <a:p>
            <a:r>
              <a:rPr lang="en-US" dirty="0" smtClean="0"/>
              <a:t>Note: a resource can conform to the default profile by conforming to any profile derived from it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6965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Type: How the dependency is represented when the guide is published</a:t>
            </a:r>
          </a:p>
          <a:p>
            <a:r>
              <a:rPr lang="en-US" dirty="0" smtClean="0"/>
              <a:t>Reference - The guide is referred to by URL</a:t>
            </a:r>
          </a:p>
          <a:p>
            <a:r>
              <a:rPr lang="en-US" dirty="0" smtClean="0"/>
              <a:t>Inclusion - The guide is embedded in this guide when published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187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7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Authoring workflow </a:t>
            </a:r>
            <a:r>
              <a:rPr lang="nl-NL" dirty="0" smtClean="0">
                <a:sym typeface="Wingdings" panose="05000000000000000000" pitchFamily="2" charset="2"/>
              </a:rPr>
              <a:t></a:t>
            </a:r>
            <a:r>
              <a:rPr lang="nl-NL" dirty="0" smtClean="0"/>
              <a:t> Publishing workflow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768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http://hl7.org/implement/standards/fhir/lipid-report.html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2120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127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CodeableConcept</a:t>
            </a:r>
            <a:r>
              <a:rPr lang="en-US" dirty="0" smtClean="0"/>
              <a:t> contains 0+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Codings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codesystems</a:t>
            </a:r>
            <a:r>
              <a:rPr lang="en-US" dirty="0" smtClean="0"/>
              <a:t> don’t have an “official” </a:t>
            </a:r>
            <a:r>
              <a:rPr lang="en-US" dirty="0" err="1" smtClean="0"/>
              <a:t>url</a:t>
            </a:r>
            <a:r>
              <a:rPr lang="en-US" dirty="0" smtClean="0"/>
              <a:t> yet</a:t>
            </a:r>
            <a:r>
              <a:rPr lang="en-US" baseline="0" dirty="0" smtClean="0"/>
              <a:t> (used to be OID)</a:t>
            </a:r>
          </a:p>
          <a:p>
            <a:r>
              <a:rPr lang="en-US" baseline="0" dirty="0" smtClean="0"/>
              <a:t>Note: ICD-10 did not (yet) claim own domain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7139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[WMR] </a:t>
            </a:r>
            <a:r>
              <a:rPr lang="en-US" dirty="0" err="1" smtClean="0"/>
              <a:t>Coding.ValueSet</a:t>
            </a:r>
            <a:r>
              <a:rPr lang="en-US" dirty="0" smtClean="0"/>
              <a:t> has been removed in DSTU-2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dirty="0" smtClean="0"/>
              <a:t>Bindings</a:t>
            </a:r>
            <a:r>
              <a:rPr lang="en-US" baseline="0" dirty="0" smtClean="0"/>
              <a:t> use </a:t>
            </a:r>
            <a:r>
              <a:rPr lang="en-US" baseline="0" dirty="0" err="1" smtClean="0"/>
              <a:t>ValueSets</a:t>
            </a:r>
            <a:r>
              <a:rPr lang="en-US" baseline="0" dirty="0" smtClean="0"/>
              <a:t> to define what codes are allowed.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DAF us-core-race extension (for DAF Patient) has a binding using the </a:t>
            </a:r>
            <a:r>
              <a:rPr lang="en-US" b="1" baseline="0" dirty="0" err="1" smtClean="0"/>
              <a:t>valueset</a:t>
            </a:r>
            <a:r>
              <a:rPr lang="en-US" baseline="0" dirty="0" smtClean="0"/>
              <a:t> “http://hl7.org/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/vs/</a:t>
            </a:r>
            <a:r>
              <a:rPr lang="en-US" baseline="0" dirty="0" err="1" smtClean="0"/>
              <a:t>daf</a:t>
            </a:r>
            <a:r>
              <a:rPr lang="en-US" baseline="0" dirty="0" smtClean="0"/>
              <a:t>-race”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This </a:t>
            </a:r>
            <a:r>
              <a:rPr lang="en-US" baseline="0" dirty="0" err="1" smtClean="0"/>
              <a:t>valueset</a:t>
            </a:r>
            <a:r>
              <a:rPr lang="en-US" baseline="0" dirty="0" smtClean="0"/>
              <a:t> includes codes from two </a:t>
            </a:r>
            <a:r>
              <a:rPr lang="en-US" b="1" baseline="0" dirty="0" smtClean="0"/>
              <a:t>code systems</a:t>
            </a:r>
            <a:r>
              <a:rPr lang="en-US" b="0" baseline="0" dirty="0" smtClean="0"/>
              <a:t> http://hl7.org/fhir/v3/Race and http://hl7.org/fhir/v3/NullFlavor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="0" baseline="0" dirty="0" smtClean="0"/>
              <a:t>So yes, FHIR reused code systems from v3 (and v2), and has some defined specifically for FHIR.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8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dirty="0" smtClean="0"/>
              <a:t>Bindings</a:t>
            </a:r>
            <a:r>
              <a:rPr lang="en-US" baseline="0" dirty="0" smtClean="0"/>
              <a:t> use </a:t>
            </a:r>
            <a:r>
              <a:rPr lang="en-US" baseline="0" dirty="0" err="1" smtClean="0"/>
              <a:t>ValueSets</a:t>
            </a:r>
            <a:r>
              <a:rPr lang="en-US" baseline="0" dirty="0" smtClean="0"/>
              <a:t> to define what codes are allowed.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err="1" smtClean="0"/>
              <a:t>StructureDefinition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DAFEncounter</a:t>
            </a:r>
            <a:r>
              <a:rPr lang="en-US" baseline="0" dirty="0" smtClean="0"/>
              <a:t> has a binding using the </a:t>
            </a:r>
            <a:r>
              <a:rPr lang="en-US" b="1" baseline="0" dirty="0" err="1" smtClean="0"/>
              <a:t>valueset</a:t>
            </a:r>
            <a:r>
              <a:rPr lang="en-US" baseline="0" dirty="0" smtClean="0"/>
              <a:t> “http://hl7.org/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/vs/</a:t>
            </a:r>
            <a:r>
              <a:rPr lang="en-US" baseline="0" dirty="0" err="1" smtClean="0"/>
              <a:t>daf</a:t>
            </a:r>
            <a:r>
              <a:rPr lang="en-US" baseline="0" dirty="0" smtClean="0"/>
              <a:t>-encounter-reason”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This </a:t>
            </a:r>
            <a:r>
              <a:rPr lang="en-US" baseline="0" dirty="0" err="1" smtClean="0"/>
              <a:t>valueset</a:t>
            </a:r>
            <a:r>
              <a:rPr lang="en-US" baseline="0" dirty="0" smtClean="0"/>
              <a:t> includes codes from three </a:t>
            </a:r>
            <a:r>
              <a:rPr lang="en-US" b="1" baseline="0" dirty="0" smtClean="0"/>
              <a:t>code systems</a:t>
            </a:r>
            <a:endParaRPr lang="en-US" b="0" baseline="0" dirty="0" smtClean="0"/>
          </a:p>
          <a:p>
            <a:pPr marL="171428" indent="-171428">
              <a:buFont typeface="Arial" pitchFamily="34" charset="0"/>
              <a:buChar char="•"/>
            </a:pPr>
            <a:r>
              <a:rPr lang="en-US" b="0" baseline="0" dirty="0" smtClean="0"/>
              <a:t>So yes, FHIR reused code systems from v3 (and v2), and has some defined specifically for FHIR.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8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Examples is from http://hl7.org/implement/standards/fhir/2015May/observation.html</a:t>
            </a:r>
          </a:p>
          <a:p>
            <a:pPr marL="171428" indent="-171428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Two aspects: whether you as a profile author can change the </a:t>
            </a:r>
            <a:r>
              <a:rPr lang="en-US" dirty="0" err="1" smtClean="0"/>
              <a:t>valueset</a:t>
            </a:r>
            <a:r>
              <a:rPr lang="en-US" dirty="0" smtClean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Whether the user of your profile can provide codes</a:t>
            </a:r>
            <a:r>
              <a:rPr lang="en-US" baseline="0" dirty="0" smtClean="0"/>
              <a:t> from other </a:t>
            </a:r>
            <a:r>
              <a:rPr lang="en-US" baseline="0" dirty="0" err="1" smtClean="0"/>
              <a:t>valuesets</a:t>
            </a:r>
            <a:r>
              <a:rPr lang="en-US" baseline="0" dirty="0" smtClean="0"/>
              <a:t> in an instance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759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8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341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: SNOMED CT </a:t>
            </a:r>
            <a:r>
              <a:rPr lang="nl-NL" dirty="0" err="1" smtClean="0"/>
              <a:t>Priorities</a:t>
            </a:r>
            <a:r>
              <a:rPr lang="nl-NL" dirty="0" smtClean="0"/>
              <a:t> Codes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233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smtClean="0"/>
              <a:t>: SNOMED </a:t>
            </a:r>
            <a:r>
              <a:rPr lang="nl-NL" dirty="0" smtClean="0"/>
              <a:t>CT </a:t>
            </a:r>
            <a:r>
              <a:rPr lang="nl-NL" dirty="0" err="1" smtClean="0"/>
              <a:t>Priorities</a:t>
            </a:r>
            <a:r>
              <a:rPr lang="nl-NL" dirty="0" smtClean="0"/>
              <a:t> Codes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233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Open valueset-practitioner-role.xml</a:t>
            </a:r>
          </a:p>
          <a:p>
            <a:r>
              <a:rPr lang="en-US" dirty="0" smtClean="0"/>
              <a:t>Add term, change name,</a:t>
            </a:r>
            <a:r>
              <a:rPr lang="en-US" baseline="0" dirty="0" smtClean="0"/>
              <a:t> save</a:t>
            </a:r>
          </a:p>
          <a:p>
            <a:r>
              <a:rPr lang="en-US" baseline="0" dirty="0" smtClean="0"/>
              <a:t>Update </a:t>
            </a:r>
            <a:r>
              <a:rPr lang="en-US" baseline="0" dirty="0" err="1" smtClean="0"/>
              <a:t>Practitioner.role</a:t>
            </a:r>
            <a:r>
              <a:rPr lang="en-US" baseline="0" dirty="0" smtClean="0"/>
              <a:t> binding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8549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Open valueset-practitioner-role.xml</a:t>
            </a:r>
          </a:p>
          <a:p>
            <a:r>
              <a:rPr lang="en-US" dirty="0" smtClean="0"/>
              <a:t>Add term, change name,</a:t>
            </a:r>
            <a:r>
              <a:rPr lang="en-US" baseline="0" dirty="0" smtClean="0"/>
              <a:t> save</a:t>
            </a:r>
          </a:p>
          <a:p>
            <a:r>
              <a:rPr lang="en-US" baseline="0" dirty="0" smtClean="0"/>
              <a:t>Update </a:t>
            </a:r>
            <a:r>
              <a:rPr lang="en-US" baseline="0" dirty="0" err="1" smtClean="0"/>
              <a:t>Practitioner.role</a:t>
            </a:r>
            <a:r>
              <a:rPr lang="en-US" baseline="0" dirty="0" smtClean="0"/>
              <a:t> binding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8549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01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restrictions</a:t>
            </a:r>
            <a:r>
              <a:rPr lang="en-US" baseline="0" dirty="0" smtClean="0"/>
              <a:t> (only one single name) and additions (race extension, </a:t>
            </a:r>
            <a:r>
              <a:rPr lang="en-US" baseline="0" dirty="0" err="1" smtClean="0"/>
              <a:t>maritalStatus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valueset</a:t>
            </a:r>
            <a:r>
              <a:rPr lang="en-US" baseline="0" dirty="0" smtClean="0"/>
              <a:t>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On Foundry: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Or in a version-management system</a:t>
            </a:r>
            <a:r>
              <a:rPr lang="nl-NL" baseline="0" dirty="0" smtClean="0"/>
              <a:t>, or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6448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 smtClean="0"/>
              <a:t>“Drive-</a:t>
            </a:r>
            <a:r>
              <a:rPr lang="nl-NL" dirty="0" err="1" smtClean="0"/>
              <a:t>by</a:t>
            </a:r>
            <a:r>
              <a:rPr lang="nl-NL" dirty="0" smtClean="0"/>
              <a:t>” or “bottom-up” </a:t>
            </a:r>
            <a:r>
              <a:rPr lang="nl-NL" dirty="0" err="1" smtClean="0"/>
              <a:t>operability</a:t>
            </a:r>
            <a:r>
              <a:rPr lang="nl-NL" dirty="0" smtClean="0"/>
              <a:t>: </a:t>
            </a:r>
            <a:r>
              <a:rPr lang="nl-NL" baseline="0" dirty="0" smtClean="0"/>
              <a:t>“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first, </a:t>
            </a:r>
            <a:r>
              <a:rPr lang="nl-NL" baseline="0" dirty="0" err="1" smtClean="0"/>
              <a:t>standardize</a:t>
            </a:r>
            <a:r>
              <a:rPr lang="nl-NL" baseline="0" dirty="0" smtClean="0"/>
              <a:t> later”</a:t>
            </a:r>
            <a:endParaRPr lang="nl-NL" dirty="0" smtClean="0"/>
          </a:p>
          <a:p>
            <a:pPr marL="171428" indent="-171428">
              <a:buFontTx/>
              <a:buChar char="-"/>
            </a:pPr>
            <a:r>
              <a:rPr lang="nl-NL" dirty="0" smtClean="0"/>
              <a:t>First, business partners. </a:t>
            </a:r>
            <a:r>
              <a:rPr lang="nl-NL" dirty="0" err="1" smtClean="0"/>
              <a:t>Then</a:t>
            </a:r>
            <a:r>
              <a:rPr lang="nl-NL" dirty="0" smtClean="0"/>
              <a:t>, </a:t>
            </a:r>
            <a:r>
              <a:rPr lang="nl-NL" dirty="0" err="1" smtClean="0"/>
              <a:t>collaborations</a:t>
            </a:r>
            <a:r>
              <a:rPr lang="nl-NL" dirty="0" smtClean="0"/>
              <a:t>, </a:t>
            </a:r>
            <a:r>
              <a:rPr lang="nl-NL" dirty="0" err="1" smtClean="0"/>
              <a:t>communities</a:t>
            </a:r>
            <a:r>
              <a:rPr lang="nl-NL" dirty="0" smtClean="0"/>
              <a:t>. </a:t>
            </a:r>
            <a:r>
              <a:rPr lang="nl-NL" dirty="0" err="1" smtClean="0"/>
              <a:t>Maybe</a:t>
            </a:r>
            <a:r>
              <a:rPr lang="nl-NL" dirty="0" smtClean="0"/>
              <a:t>, </a:t>
            </a:r>
            <a:r>
              <a:rPr lang="nl-NL" dirty="0" err="1" smtClean="0"/>
              <a:t>finally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nation-wide</a:t>
            </a:r>
            <a:endParaRPr lang="nl-NL" baseline="0" dirty="0" smtClean="0"/>
          </a:p>
          <a:p>
            <a:pPr marL="171428" indent="-171428">
              <a:buFontTx/>
              <a:buChar char="-"/>
            </a:pPr>
            <a:r>
              <a:rPr lang="nl-NL" baseline="0" dirty="0" smtClean="0"/>
              <a:t>It’s a </a:t>
            </a:r>
            <a:r>
              <a:rPr lang="nl-NL" baseline="0" dirty="0" err="1" smtClean="0"/>
              <a:t>natural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process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people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will</a:t>
            </a:r>
            <a:r>
              <a:rPr lang="nl-NL" baseline="0" dirty="0" smtClean="0"/>
              <a:t> want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make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first,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coordinate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realize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broaden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approach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 smtClean="0"/>
              <a:t>“Support”, of course top-down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possible</a:t>
            </a:r>
            <a:r>
              <a:rPr lang="nl-NL" baseline="0" dirty="0" smtClean="0"/>
              <a:t>! </a:t>
            </a:r>
            <a:r>
              <a:rPr lang="nl-NL" baseline="0" dirty="0" err="1" smtClean="0"/>
              <a:t>Maybe</a:t>
            </a:r>
            <a:r>
              <a:rPr lang="nl-NL" baseline="0" dirty="0" smtClean="0"/>
              <a:t> even a combi in the long-term</a:t>
            </a:r>
          </a:p>
          <a:p>
            <a:pPr marL="171428" indent="-171428">
              <a:buFontTx/>
              <a:buChar char="-"/>
            </a:pPr>
            <a:r>
              <a:rPr lang="en-US" baseline="0" dirty="0" smtClean="0"/>
              <a:t>You don’t need a central authority to model your data, before you can start.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71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01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</a:t>
            </a:r>
            <a:r>
              <a:rPr lang="en-US" baseline="0" dirty="0" smtClean="0"/>
              <a:t> server might defer validation to another server (because it doesn’t know the profile)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server may fetch the “unknown” profile and validate it itself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 may be several servers sharing the work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HNIKT = </a:t>
            </a:r>
            <a:r>
              <a:rPr lang="en-US" baseline="0" dirty="0" err="1" smtClean="0"/>
              <a:t>Helse</a:t>
            </a:r>
            <a:r>
              <a:rPr lang="en-US" baseline="0" dirty="0" smtClean="0"/>
              <a:t> Nord IKT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8329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Visit http://hl7.org/implement/standards/fhir/daf/daf.html</a:t>
            </a:r>
          </a:p>
          <a:p>
            <a:r>
              <a:rPr lang="en-US" dirty="0" smtClean="0"/>
              <a:t>   http://hl7.org/fhir =&gt; Implementation Guides =&gt; DAF</a:t>
            </a:r>
          </a:p>
          <a:p>
            <a:r>
              <a:rPr lang="en-US" dirty="0" smtClean="0"/>
              <a:t>   </a:t>
            </a:r>
          </a:p>
          <a:p>
            <a:r>
              <a:rPr lang="en-US" dirty="0" smtClean="0"/>
              <a:t>Example: DAF</a:t>
            </a:r>
            <a:r>
              <a:rPr lang="en-US" baseline="0" dirty="0" smtClean="0"/>
              <a:t> Patient - </a:t>
            </a:r>
            <a:r>
              <a:rPr lang="en-US" dirty="0" smtClean="0"/>
              <a:t>http://hl7.org/implement/standards/fhir/daf/daf-patient.html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546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Forge demo: lipid-report.project.xml</a:t>
            </a:r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message</a:t>
            </a:r>
            <a:r>
              <a:rPr lang="nl-NL" dirty="0" smtClean="0"/>
              <a:t> is </a:t>
            </a:r>
            <a:r>
              <a:rPr lang="nl-NL" dirty="0" err="1" smtClean="0"/>
              <a:t>excluded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demo –complex, </a:t>
            </a:r>
            <a:r>
              <a:rPr lang="nl-NL" dirty="0" err="1" smtClean="0"/>
              <a:t>requires</a:t>
            </a:r>
            <a:r>
              <a:rPr lang="nl-NL" dirty="0" smtClean="0"/>
              <a:t> </a:t>
            </a:r>
            <a:r>
              <a:rPr lang="nl-NL" dirty="0" err="1" smtClean="0"/>
              <a:t>advanced</a:t>
            </a:r>
            <a:r>
              <a:rPr lang="nl-NL" dirty="0" smtClean="0"/>
              <a:t> </a:t>
            </a:r>
            <a:r>
              <a:rPr lang="nl-NL" dirty="0" err="1" smtClean="0"/>
              <a:t>concepts</a:t>
            </a:r>
            <a:r>
              <a:rPr lang="nl-NL" dirty="0" smtClean="0"/>
              <a:t> (</a:t>
            </a:r>
            <a:r>
              <a:rPr lang="nl-NL" dirty="0" err="1" smtClean="0"/>
              <a:t>slicing</a:t>
            </a:r>
            <a:r>
              <a:rPr lang="nl-NL" dirty="0" smtClean="0"/>
              <a:t>)</a:t>
            </a:r>
          </a:p>
          <a:p>
            <a:r>
              <a:rPr lang="nl-NL" dirty="0" smtClean="0"/>
              <a:t>=&gt; Open the </a:t>
            </a:r>
            <a:r>
              <a:rPr lang="nl-NL" dirty="0" err="1" smtClean="0"/>
              <a:t>lipid</a:t>
            </a:r>
            <a:r>
              <a:rPr lang="nl-NL" dirty="0" smtClean="0"/>
              <a:t> project </a:t>
            </a:r>
            <a:r>
              <a:rPr lang="nl-NL" dirty="0" err="1" smtClean="0"/>
              <a:t>bundle</a:t>
            </a:r>
            <a:r>
              <a:rPr lang="nl-NL" dirty="0" smtClean="0"/>
              <a:t>: lipid-report-lipidprofile.bundle.xml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8112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21201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0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Metadata + Element Definitions</a:t>
            </a:r>
          </a:p>
          <a:p>
            <a:r>
              <a:rPr lang="en-US" baseline="0" dirty="0" smtClean="0"/>
              <a:t>A Conformance Package contains one or more related conformance resources (structure definitions, extension definitions, value sets, …)</a:t>
            </a:r>
          </a:p>
          <a:p>
            <a:r>
              <a:rPr lang="en-US" baseline="0" dirty="0" smtClean="0"/>
              <a:t>Individual conformance resources can reference other (related) conformance resources, e.g. extension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6206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Practitioner is an concrete resource instance – NOT a resource definition!</a:t>
            </a:r>
          </a:p>
          <a:p>
            <a:r>
              <a:rPr lang="en-US" dirty="0" smtClean="0"/>
              <a:t>DIPS = Norwegian</a:t>
            </a:r>
            <a:r>
              <a:rPr lang="en-US" baseline="0" dirty="0" smtClean="0"/>
              <a:t> Epic</a:t>
            </a:r>
          </a:p>
          <a:p>
            <a:r>
              <a:rPr lang="en-US" baseline="0" dirty="0" smtClean="0"/>
              <a:t>DSTU-2: </a:t>
            </a:r>
            <a:r>
              <a:rPr lang="en-US" baseline="0" dirty="0" err="1" smtClean="0"/>
              <a:t>Resource.Meta.profile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uri</a:t>
            </a:r>
            <a:r>
              <a:rPr lang="en-US" baseline="0" dirty="0" smtClean="0"/>
              <a:t>)</a:t>
            </a:r>
          </a:p>
          <a:p>
            <a:r>
              <a:rPr lang="nl-NL" dirty="0" smtClean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86722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You can formalize these constraining statements into a Profile </a:t>
            </a:r>
            <a:r>
              <a:rPr lang="en-US" i="1" dirty="0" smtClean="0"/>
              <a:t>Structure </a:t>
            </a:r>
            <a:r>
              <a:rPr lang="en-US" dirty="0" smtClean="0"/>
              <a:t>called ‘cholesterol’</a:t>
            </a:r>
            <a:endParaRPr lang="en-US" i="1" dirty="0" smtClean="0"/>
          </a:p>
          <a:p>
            <a:r>
              <a:rPr lang="en-US" dirty="0" smtClean="0"/>
              <a:t>* An Observation instance may use a Tag to assess conformance to that structure</a:t>
            </a:r>
          </a:p>
          <a:p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Validators check the contents of the instance against these constraints.</a:t>
            </a:r>
          </a:p>
          <a:p>
            <a:r>
              <a:rPr lang="en-US" baseline="0" dirty="0" smtClean="0"/>
              <a:t>DSTU-2: </a:t>
            </a:r>
            <a:r>
              <a:rPr lang="en-US" baseline="0" dirty="0" err="1" smtClean="0"/>
              <a:t>Resource.Meta.profile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uri</a:t>
            </a:r>
            <a:r>
              <a:rPr lang="en-US" baseline="0" dirty="0" smtClean="0"/>
              <a:t>)</a:t>
            </a:r>
          </a:p>
          <a:p>
            <a:r>
              <a:rPr lang="nl-NL" dirty="0" smtClean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36951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E.g. changing the order of questions may</a:t>
            </a:r>
            <a:r>
              <a:rPr lang="en-US" baseline="0" dirty="0" smtClean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1481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Excel</a:t>
            </a:r>
            <a:r>
              <a:rPr lang="en-US" dirty="0" smtClean="0"/>
              <a:t>: </a:t>
            </a:r>
            <a:r>
              <a:rPr lang="en-US" dirty="0" smtClean="0"/>
              <a:t>FHIR Spec\v1.01\</a:t>
            </a:r>
            <a:r>
              <a:rPr lang="en-US" dirty="0" err="1" smtClean="0"/>
              <a:t>fhir</a:t>
            </a:r>
            <a:r>
              <a:rPr lang="en-US" dirty="0" smtClean="0"/>
              <a:t>-spec\site\</a:t>
            </a:r>
            <a:r>
              <a:rPr lang="en-US" dirty="0" err="1" smtClean="0"/>
              <a:t>uslab</a:t>
            </a:r>
            <a:r>
              <a:rPr lang="en-US" dirty="0" smtClean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 smtClean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 smtClean="0"/>
              <a:t>Forge</a:t>
            </a:r>
            <a:r>
              <a:rPr lang="en-US" dirty="0" smtClean="0"/>
              <a:t>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5024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Also</a:t>
            </a:r>
            <a:r>
              <a:rPr lang="nl-NL" dirty="0" smtClean="0"/>
              <a:t>: </a:t>
            </a:r>
            <a:r>
              <a:rPr lang="nl-NL" dirty="0" err="1" smtClean="0"/>
              <a:t>TestScript</a:t>
            </a:r>
            <a:r>
              <a:rPr lang="nl-NL" dirty="0" smtClean="0"/>
              <a:t> resource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91657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58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Conformance Package contains one or more related conformance resources (structure definitions, extension definitions, value sets,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62062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StructureDefinition</a:t>
            </a:r>
            <a:r>
              <a:rPr lang="en-US" baseline="0" dirty="0" smtClean="0"/>
              <a:t> contains Metadata &amp; Element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62062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 = Resource | </a:t>
            </a:r>
            <a:r>
              <a:rPr lang="en-US" dirty="0" err="1" smtClean="0"/>
              <a:t>DataType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Subject 1..1  &amp; is a Patient.  You’ll almost always want Patient, unless you’re sending a message “Retract Observation”, then you’d only need “identifier”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073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Subject 1..1  &amp; is a Patient.  You’ll almost always want Patient, unless you’re sending a message “Retract Observation”, then you’d only need “identifier”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07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Note:</a:t>
            </a:r>
            <a:r>
              <a:rPr lang="en-US" baseline="0" dirty="0" smtClean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 smtClean="0"/>
              <a:t>MustSupport</a:t>
            </a:r>
            <a:r>
              <a:rPr lang="en-US" baseline="0" dirty="0" smtClean="0"/>
              <a:t> is defined on </a:t>
            </a:r>
            <a:r>
              <a:rPr lang="en-US" b="1" baseline="0" dirty="0" smtClean="0"/>
              <a:t>element</a:t>
            </a:r>
            <a:r>
              <a:rPr lang="en-US" baseline="0" dirty="0" smtClean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Cf. </a:t>
            </a:r>
            <a:r>
              <a:rPr lang="en-US" baseline="0" dirty="0" err="1" smtClean="0"/>
              <a:t>IsModifier</a:t>
            </a:r>
            <a:r>
              <a:rPr lang="en-US" baseline="0" dirty="0" smtClean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1765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188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04649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Hl7.org: Resources / Practitioner =&gt; Profiles</a:t>
            </a:r>
            <a:endParaRPr lang="nl-NL" dirty="0" smtClean="0"/>
          </a:p>
          <a:p>
            <a:r>
              <a:rPr lang="nl-NL" dirty="0" smtClean="0"/>
              <a:t>http://hl7.org/implement/standards/fhir/practitioner-extensions.html</a:t>
            </a:r>
          </a:p>
          <a:p>
            <a:r>
              <a:rPr lang="nl-NL" dirty="0" smtClean="0"/>
              <a:t>http://hl7.org/implement/standards/fhir/extension-practitioner-classification.html</a:t>
            </a:r>
          </a:p>
          <a:p>
            <a:endParaRPr lang="nl-NL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Forge: </a:t>
            </a:r>
            <a:r>
              <a:rPr lang="nl-NL" dirty="0" err="1" smtClean="0"/>
              <a:t>Create</a:t>
            </a:r>
            <a:r>
              <a:rPr lang="nl-NL" dirty="0" smtClean="0"/>
              <a:t> Practitioner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Open extension extension-practitioner-classification.xml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 smtClean="0"/>
              <a:t>Extend</a:t>
            </a:r>
            <a:r>
              <a:rPr lang="nl-NL" dirty="0" smtClean="0"/>
              <a:t> Practitioner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NL" dirty="0" smtClean="0"/>
              <a:t>Extension: Select extension-practitioner-</a:t>
            </a:r>
            <a:r>
              <a:rPr lang="nl-NL" dirty="0" err="1" smtClean="0"/>
              <a:t>classification</a:t>
            </a:r>
            <a:endParaRPr lang="nl-NL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NL" dirty="0" err="1" smtClean="0"/>
              <a:t>Rename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146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011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762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XPath expressions are an advanced topic – this sheet is intended for a developer audience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14952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ask Lloyd ;p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318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188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188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153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153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153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153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7193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http://hl7.org/implement/standards/fhir/2015May/namingsystem.html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“Represents a "System" used within the Identifier and Coding data types.”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http://hl7.org/implement/standards/fhir/2015May/terminologies-systems.html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75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http://hl7.org/implement/standards/fhir/conceptmap-example-specimen-type.html</a:t>
            </a:r>
          </a:p>
          <a:p>
            <a:r>
              <a:rPr lang="nl-NL" dirty="0" smtClean="0"/>
              <a:t>v2 </a:t>
            </a:r>
            <a:r>
              <a:rPr lang="nl-NL" dirty="0" err="1" smtClean="0"/>
              <a:t>table</a:t>
            </a:r>
            <a:r>
              <a:rPr lang="nl-NL" dirty="0" smtClean="0"/>
              <a:t> 0487 =&gt; SNOMED-CT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2388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examples of operation definitions on http://hl7.org/implement/standards/fhir/2015May/valueset-operations.html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2016 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400800"/>
            <a:ext cx="1828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5BD8A-3747-416E-8D4C-F9739C2CDBBE}" type="slidenum">
              <a:rPr lang="de-DE" altLang="nl-NL"/>
              <a:pPr>
                <a:defRPr/>
              </a:pPr>
              <a:t>‹#›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96619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2016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woutkramer/fhirpath/blob/master/fhirpath.md" TargetMode="Externa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niquola.github.io/fhirpath-demo/#/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l7-fhir.github.io/download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18" Type="http://schemas.openxmlformats.org/officeDocument/2006/relationships/image" Target="../media/image35.jpeg"/><Relationship Id="rId3" Type="http://schemas.openxmlformats.org/officeDocument/2006/relationships/image" Target="../media/image28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30.png"/><Relationship Id="rId12" Type="http://schemas.microsoft.com/office/2007/relationships/hdphoto" Target="../media/hdphoto5.wdp"/><Relationship Id="rId17" Type="http://schemas.microsoft.com/office/2007/relationships/hdphoto" Target="../media/hdphoto7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4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implement/standards/fhir/lipid-report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4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9.wdp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.png"/><Relationship Id="rId15" Type="http://schemas.microsoft.com/office/2007/relationships/hdphoto" Target="../media/hdphoto5.wdp"/><Relationship Id="rId10" Type="http://schemas.microsoft.com/office/2007/relationships/hdphoto" Target="../media/hdphoto10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61.png"/><Relationship Id="rId1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microsoft.com/office/2007/relationships/hdphoto" Target="../media/hdphoto1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l7.or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eclipse.org/projects/modeling.mdh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implement/standards/fhir/extension-practitioner-classification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FHIR for specifiers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Michel Rutten</a:t>
            </a:r>
          </a:p>
          <a:p>
            <a:endParaRPr lang="en-AU" dirty="0"/>
          </a:p>
          <a:p>
            <a:r>
              <a:rPr lang="nl-NL" dirty="0" smtClean="0"/>
              <a:t>HL7 WGM Orlando, Januari 2016</a:t>
            </a:r>
            <a:endParaRPr lang="nl-NL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807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Conformance</a:t>
            </a:r>
            <a:r>
              <a:rPr lang="nl-NL" dirty="0" smtClean="0"/>
              <a:t> Resources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552657"/>
              </p:ext>
            </p:extLst>
          </p:nvPr>
        </p:nvGraphicFramePr>
        <p:xfrm>
          <a:off x="381000" y="1828800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72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free text (human) + </a:t>
            </a:r>
            <a:r>
              <a:rPr lang="en-US" b="1" dirty="0" err="1" smtClean="0"/>
              <a:t>xpath</a:t>
            </a:r>
            <a:r>
              <a:rPr lang="en-US" dirty="0" smtClean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Identified by (local) </a:t>
            </a:r>
            <a:r>
              <a:rPr lang="en-US" b="1" dirty="0" smtClean="0"/>
              <a:t>‘Key’</a:t>
            </a:r>
            <a:r>
              <a:rPr lang="en-US" dirty="0" smtClean="0"/>
              <a:t>, involved elements refer to that id</a:t>
            </a:r>
          </a:p>
          <a:p>
            <a:r>
              <a:rPr lang="en-US" dirty="0" smtClean="0"/>
              <a:t>Specify severity (“error” or “warning”)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69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of the constraint</a:t>
            </a:r>
            <a:endParaRPr lang="nl-NL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53"/>
          <a:stretch/>
        </p:blipFill>
        <p:spPr bwMode="auto">
          <a:xfrm>
            <a:off x="777305" y="2132856"/>
            <a:ext cx="4020850" cy="420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2040" y="2276872"/>
            <a:ext cx="37444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constraint is on the elements “</a:t>
            </a:r>
            <a:r>
              <a:rPr lang="en-US" dirty="0" err="1" smtClean="0"/>
              <a:t>valueQuantity</a:t>
            </a:r>
            <a:r>
              <a:rPr lang="en-US" dirty="0" smtClean="0"/>
              <a:t>” and “comments”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would have to formulate this constraint on the Observation, this is the </a:t>
            </a:r>
            <a:r>
              <a:rPr lang="en-US" i="1" dirty="0" smtClean="0"/>
              <a:t>context</a:t>
            </a:r>
            <a:r>
              <a:rPr lang="en-US" dirty="0" smtClean="0"/>
              <a:t> of the constraint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assign the constraint a “key” value that’s unique within the Observations’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refer from both “value[x]” and “comments” to this “key”. This means: if my value changes -&gt; revalidate the constraint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611560" y="170080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sp>
        <p:nvSpPr>
          <p:cNvPr id="9" name="Left Arrow 8"/>
          <p:cNvSpPr/>
          <p:nvPr/>
        </p:nvSpPr>
        <p:spPr bwMode="auto">
          <a:xfrm rot="11760361">
            <a:off x="496892" y="2607564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Left Arrow 9"/>
          <p:cNvSpPr/>
          <p:nvPr/>
        </p:nvSpPr>
        <p:spPr bwMode="auto">
          <a:xfrm rot="10110353">
            <a:off x="507290" y="3612762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XPath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in mind: the condition is satisfied when the </a:t>
            </a:r>
            <a:r>
              <a:rPr lang="en-US" dirty="0" err="1" smtClean="0"/>
              <a:t>XPath</a:t>
            </a:r>
            <a:r>
              <a:rPr lang="en-US" dirty="0" smtClean="0"/>
              <a:t> expression evaluates to “true”</a:t>
            </a:r>
          </a:p>
          <a:p>
            <a:pPr marL="342900" lvl="1" indent="-342900">
              <a:buSzPct val="75000"/>
              <a:buFont typeface="Wingdings" pitchFamily="2" charset="2"/>
              <a:buChar char="n"/>
            </a:pPr>
            <a:r>
              <a:rPr lang="en-US" sz="3100" dirty="0">
                <a:ea typeface="+mn-ea"/>
                <a:cs typeface="+mn-cs"/>
              </a:rPr>
              <a:t>“If a Cholesterol value result is not available, use the comments field</a:t>
            </a:r>
            <a:r>
              <a:rPr lang="en-US" sz="3100" dirty="0" smtClean="0">
                <a:ea typeface="+mn-ea"/>
                <a:cs typeface="+mn-cs"/>
              </a:rPr>
              <a:t>”</a:t>
            </a:r>
          </a:p>
          <a:p>
            <a:pPr marL="342900" lvl="1" indent="-342900">
              <a:buSzPct val="75000"/>
              <a:buFont typeface="Wingdings" pitchFamily="2" charset="2"/>
              <a:buChar char="n"/>
            </a:pPr>
            <a:r>
              <a:rPr lang="en-US" sz="3100" dirty="0" smtClean="0">
                <a:ea typeface="+mn-ea"/>
                <a:cs typeface="+mn-cs"/>
              </a:rPr>
              <a:t>Note</a:t>
            </a:r>
            <a:r>
              <a:rPr lang="en-US" sz="3100" dirty="0">
                <a:ea typeface="+mn-ea"/>
                <a:cs typeface="+mn-cs"/>
              </a:rPr>
              <a:t>: to use both is ok</a:t>
            </a:r>
            <a:r>
              <a:rPr lang="en-US" sz="3100" dirty="0" smtClean="0">
                <a:ea typeface="+mn-ea"/>
                <a:cs typeface="+mn-cs"/>
              </a:rPr>
              <a:t>!</a:t>
            </a:r>
            <a:endParaRPr lang="en-US" sz="3100" dirty="0">
              <a:ea typeface="+mn-ea"/>
              <a:cs typeface="+mn-cs"/>
            </a:endParaRPr>
          </a:p>
          <a:p>
            <a:r>
              <a:rPr lang="en-US" dirty="0" smtClean="0"/>
              <a:t>Otherwise said: not both empty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Xpath</a:t>
            </a:r>
            <a:r>
              <a:rPr lang="en-US" dirty="0" smtClean="0"/>
              <a:t>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exists(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f:valueQuantity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or exists(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f:comment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smtClean="0"/>
              <a:t>That’s a </a:t>
            </a:r>
            <a:r>
              <a:rPr lang="en-US" i="1" dirty="0" smtClean="0"/>
              <a:t>logical</a:t>
            </a:r>
            <a:r>
              <a:rPr lang="en-US" dirty="0" smtClean="0"/>
              <a:t> or, so not exclusive!</a:t>
            </a:r>
          </a:p>
        </p:txBody>
      </p:sp>
    </p:spTree>
    <p:extLst>
      <p:ext uri="{BB962C8B-B14F-4D97-AF65-F5344CB8AC3E}">
        <p14:creationId xmlns:p14="http://schemas.microsoft.com/office/powerpoint/2010/main" val="321395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XPath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“Either a </a:t>
            </a:r>
            <a:r>
              <a:rPr lang="en-US" dirty="0" err="1" smtClean="0"/>
              <a:t>valueQuantity</a:t>
            </a:r>
            <a:r>
              <a:rPr lang="en-US" dirty="0" smtClean="0"/>
              <a:t> or a comment </a:t>
            </a:r>
            <a:r>
              <a:rPr lang="en-US" dirty="0"/>
              <a:t>is </a:t>
            </a:r>
            <a:r>
              <a:rPr lang="en-US" dirty="0" smtClean="0"/>
              <a:t>permitted”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not( exists(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f:valueQuantity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and exists(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f:comment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“Can only have normal range if there is a </a:t>
            </a:r>
            <a:r>
              <a:rPr lang="en-US" dirty="0" err="1"/>
              <a:t>valueQuantity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exists(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f:valueQuantity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or not(exists(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f:normalRange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/>
              <a:t>Steal from the spec (e.g. from Profile)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03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XPath</a:t>
            </a:r>
            <a:r>
              <a:rPr lang="nl-NL" dirty="0" smtClean="0"/>
              <a:t> </a:t>
            </a:r>
            <a:r>
              <a:rPr lang="nl-NL" dirty="0" smtClean="0"/>
              <a:t>concerns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Hard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implement</a:t>
            </a:r>
            <a:endParaRPr lang="nl-NL" dirty="0" smtClean="0"/>
          </a:p>
          <a:p>
            <a:pPr lvl="1"/>
            <a:r>
              <a:rPr lang="nl-NL" dirty="0" err="1"/>
              <a:t>XPath</a:t>
            </a:r>
            <a:r>
              <a:rPr lang="nl-NL" dirty="0"/>
              <a:t> 1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expressive</a:t>
            </a:r>
            <a:r>
              <a:rPr lang="nl-NL" dirty="0"/>
              <a:t> </a:t>
            </a:r>
            <a:r>
              <a:rPr lang="nl-NL" dirty="0" err="1"/>
              <a:t>enough</a:t>
            </a:r>
            <a:endParaRPr lang="nl-NL" dirty="0" smtClean="0"/>
          </a:p>
          <a:p>
            <a:pPr lvl="1"/>
            <a:r>
              <a:rPr lang="nl-NL" dirty="0" smtClean="0"/>
              <a:t>Even </a:t>
            </a:r>
            <a:r>
              <a:rPr lang="nl-NL" dirty="0"/>
              <a:t>XPath2 </a:t>
            </a:r>
            <a:r>
              <a:rPr lang="nl-NL" dirty="0" err="1"/>
              <a:t>expressions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wieldy</a:t>
            </a:r>
            <a:r>
              <a:rPr lang="nl-NL" dirty="0" smtClean="0"/>
              <a:t>…</a:t>
            </a:r>
          </a:p>
          <a:p>
            <a:r>
              <a:rPr lang="nl-NL" dirty="0" err="1" smtClean="0"/>
              <a:t>Akward</a:t>
            </a:r>
            <a:r>
              <a:rPr lang="nl-NL" dirty="0" smtClean="0"/>
              <a:t> syntax</a:t>
            </a:r>
            <a:endParaRPr lang="nl-NL" dirty="0"/>
          </a:p>
          <a:p>
            <a:pPr lvl="1"/>
            <a:r>
              <a:rPr lang="nl-NL" dirty="0" smtClean="0"/>
              <a:t>e.g</a:t>
            </a:r>
            <a:r>
              <a:rPr lang="nl-NL" dirty="0"/>
              <a:t>. </a:t>
            </a:r>
            <a:r>
              <a:rPr lang="nl-NL" dirty="0" err="1"/>
              <a:t>slicing</a:t>
            </a:r>
            <a:r>
              <a:rPr lang="nl-NL" dirty="0"/>
              <a:t>, </a:t>
            </a:r>
            <a:r>
              <a:rPr lang="nl-NL" dirty="0" err="1"/>
              <a:t>extensions</a:t>
            </a:r>
            <a:endParaRPr lang="nl-NL" dirty="0"/>
          </a:p>
          <a:p>
            <a:r>
              <a:rPr lang="nl-NL" dirty="0" smtClean="0"/>
              <a:t>Limited real-</a:t>
            </a:r>
            <a:r>
              <a:rPr lang="nl-NL" dirty="0" err="1" smtClean="0"/>
              <a:t>world</a:t>
            </a:r>
            <a:r>
              <a:rPr lang="nl-NL" dirty="0" smtClean="0"/>
              <a:t> support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XPath</a:t>
            </a:r>
            <a:r>
              <a:rPr lang="nl-NL" dirty="0" smtClean="0"/>
              <a:t> 2</a:t>
            </a:r>
          </a:p>
          <a:p>
            <a:pPr lvl="1"/>
            <a:r>
              <a:rPr lang="nl-NL" dirty="0" smtClean="0"/>
              <a:t>E.g. no .NET </a:t>
            </a:r>
            <a:r>
              <a:rPr lang="nl-NL" dirty="0" err="1" smtClean="0"/>
              <a:t>library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9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FHIR </a:t>
            </a:r>
            <a:r>
              <a:rPr lang="nl-NL" dirty="0" err="1" smtClean="0"/>
              <a:t>Path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Specifically</a:t>
            </a:r>
            <a:r>
              <a:rPr lang="nl-NL" dirty="0" smtClean="0"/>
              <a:t> </a:t>
            </a:r>
            <a:r>
              <a:rPr lang="nl-NL" dirty="0" err="1" smtClean="0"/>
              <a:t>designed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FHIR</a:t>
            </a:r>
          </a:p>
          <a:p>
            <a:r>
              <a:rPr lang="nl-NL" dirty="0" err="1" smtClean="0"/>
              <a:t>Convenient</a:t>
            </a:r>
            <a:r>
              <a:rPr lang="nl-NL" dirty="0" smtClean="0"/>
              <a:t> operators &amp; constants</a:t>
            </a:r>
          </a:p>
          <a:p>
            <a:pPr lvl="1"/>
            <a:r>
              <a:rPr lang="nl-NL" dirty="0" err="1" smtClean="0"/>
              <a:t>Easier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define</a:t>
            </a:r>
            <a:r>
              <a:rPr lang="nl-NL" dirty="0" smtClean="0"/>
              <a:t> complex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err="1" smtClean="0"/>
              <a:t>Expressive</a:t>
            </a:r>
            <a:endParaRPr lang="nl-NL" dirty="0" smtClean="0"/>
          </a:p>
          <a:p>
            <a:r>
              <a:rPr lang="nl-NL" dirty="0" smtClean="0"/>
              <a:t>Query </a:t>
            </a:r>
            <a:r>
              <a:rPr lang="nl-NL" dirty="0" err="1" smtClean="0"/>
              <a:t>against</a:t>
            </a:r>
            <a:r>
              <a:rPr lang="nl-NL" dirty="0" smtClean="0"/>
              <a:t> multiple sources</a:t>
            </a:r>
          </a:p>
          <a:p>
            <a:pPr lvl="1"/>
            <a:r>
              <a:rPr lang="nl-NL" dirty="0" smtClean="0"/>
              <a:t>JSON </a:t>
            </a:r>
            <a:r>
              <a:rPr lang="nl-NL" dirty="0"/>
              <a:t>/ </a:t>
            </a:r>
            <a:r>
              <a:rPr lang="nl-NL" dirty="0" smtClean="0"/>
              <a:t>XML</a:t>
            </a:r>
          </a:p>
          <a:p>
            <a:pPr lvl="1"/>
            <a:r>
              <a:rPr lang="nl-NL" dirty="0" smtClean="0"/>
              <a:t>POCO object model</a:t>
            </a:r>
          </a:p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231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 </a:t>
            </a:r>
            <a:r>
              <a:rPr lang="nl-NL" dirty="0" err="1" smtClean="0"/>
              <a:t>Path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 smtClean="0"/>
              <a:t>Search </a:t>
            </a:r>
            <a:r>
              <a:rPr lang="en-US" dirty="0"/>
              <a:t>parameter </a:t>
            </a:r>
            <a:r>
              <a:rPr lang="en-US" dirty="0" smtClean="0"/>
              <a:t>paths</a:t>
            </a:r>
          </a:p>
          <a:p>
            <a:r>
              <a:rPr lang="en-US" dirty="0" smtClean="0"/>
              <a:t>Error </a:t>
            </a:r>
            <a:r>
              <a:rPr lang="en-US" dirty="0"/>
              <a:t>message locations </a:t>
            </a:r>
            <a:r>
              <a:rPr lang="en-US" dirty="0" smtClean="0"/>
              <a:t>in </a:t>
            </a:r>
            <a:r>
              <a:rPr lang="en-US" dirty="0" err="1" smtClean="0"/>
              <a:t>OperationOutcome</a:t>
            </a:r>
            <a:endParaRPr lang="en-US" dirty="0"/>
          </a:p>
          <a:p>
            <a:r>
              <a:rPr lang="en-US" dirty="0" smtClean="0"/>
              <a:t>URL </a:t>
            </a:r>
            <a:r>
              <a:rPr lang="en-US" dirty="0"/>
              <a:t>templates in Smart on FHIR's </a:t>
            </a:r>
            <a:r>
              <a:rPr lang="en-US" dirty="0" smtClean="0"/>
              <a:t>CDS hooks</a:t>
            </a:r>
            <a:endParaRPr lang="en-US" dirty="0"/>
          </a:p>
          <a:p>
            <a:r>
              <a:rPr lang="en-US" dirty="0" smtClean="0"/>
              <a:t>PATCH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58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 </a:t>
            </a:r>
            <a:r>
              <a:rPr lang="nl-NL" dirty="0" err="1" smtClean="0"/>
              <a:t>Path</a:t>
            </a:r>
            <a:r>
              <a:rPr lang="nl-NL" dirty="0" smtClean="0"/>
              <a:t> syntax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Syntax &amp;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grammar</a:t>
            </a:r>
            <a:r>
              <a:rPr lang="nl-NL" dirty="0" smtClean="0"/>
              <a:t>:</a:t>
            </a:r>
            <a:endParaRPr lang="nl-NL" dirty="0"/>
          </a:p>
          <a:p>
            <a:pPr lvl="1"/>
            <a:r>
              <a:rPr lang="nl-NL" sz="2000" dirty="0" smtClean="0">
                <a:hlinkClick r:id="rId2"/>
              </a:rPr>
              <a:t>https</a:t>
            </a:r>
            <a:r>
              <a:rPr lang="nl-NL" sz="2000" dirty="0">
                <a:hlinkClick r:id="rId2"/>
              </a:rPr>
              <a:t>://</a:t>
            </a:r>
            <a:r>
              <a:rPr lang="nl-NL" sz="2000" dirty="0" smtClean="0">
                <a:hlinkClick r:id="rId2"/>
              </a:rPr>
              <a:t>github.com/ewoutkramer/fhirpath/blob/master/fhirpath.md</a:t>
            </a:r>
            <a:endParaRPr lang="nl-NL" sz="2000" dirty="0" smtClean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 smtClean="0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 smtClean="0"/>
              <a:t>…’)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50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 </a:t>
            </a:r>
            <a:r>
              <a:rPr lang="nl-NL" dirty="0" err="1" smtClean="0"/>
              <a:t>Path</a:t>
            </a:r>
            <a:r>
              <a:rPr lang="nl-NL" dirty="0" smtClean="0"/>
              <a:t> syntax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983473"/>
              </p:ext>
            </p:extLst>
          </p:nvPr>
        </p:nvGraphicFramePr>
        <p:xfrm>
          <a:off x="381000" y="1828800"/>
          <a:ext cx="838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Description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path.subPath.subPath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 all the elements on the path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telecom.value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 all phone numbers (for a patient)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 smtClean="0"/>
                        <a:t>telecom.where</a:t>
                      </a:r>
                      <a:r>
                        <a:rPr lang="nl-NL" dirty="0" smtClean="0"/>
                        <a:t>(</a:t>
                      </a:r>
                      <a:r>
                        <a:rPr lang="nl-NL" dirty="0" err="1" smtClean="0"/>
                        <a:t>use</a:t>
                      </a:r>
                      <a:r>
                        <a:rPr lang="nl-NL" dirty="0" smtClean="0"/>
                        <a:t> = '</a:t>
                      </a:r>
                      <a:r>
                        <a:rPr lang="nl-NL" dirty="0" err="1" smtClean="0"/>
                        <a:t>work</a:t>
                      </a:r>
                      <a:r>
                        <a:rPr lang="nl-NL" dirty="0" smtClean="0"/>
                        <a:t>').</a:t>
                      </a:r>
                      <a:r>
                        <a:rPr lang="nl-NL" dirty="0" err="1" smtClean="0"/>
                        <a:t>value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Select </a:t>
                      </a:r>
                      <a:r>
                        <a:rPr lang="nl-NL" dirty="0" err="1" smtClean="0"/>
                        <a:t>work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phone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number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path.value</a:t>
                      </a:r>
                      <a:r>
                        <a:rPr lang="en-US" dirty="0" smtClean="0"/>
                        <a:t>[x].</a:t>
                      </a:r>
                      <a:r>
                        <a:rPr lang="en-US" dirty="0" err="1" smtClean="0"/>
                        <a:t>subPath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 all kinds of value 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path.valueQuantity.subPath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 only values that are quantity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58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 </a:t>
            </a:r>
            <a:r>
              <a:rPr lang="nl-NL" dirty="0" err="1" smtClean="0"/>
              <a:t>Path</a:t>
            </a:r>
            <a:r>
              <a:rPr lang="nl-NL" dirty="0" smtClean="0"/>
              <a:t> special </a:t>
            </a:r>
            <a:r>
              <a:rPr lang="nl-NL" dirty="0" err="1" smtClean="0"/>
              <a:t>paths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109</a:t>
            </a:fld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629493"/>
              </p:ext>
            </p:extLst>
          </p:nvPr>
        </p:nvGraphicFramePr>
        <p:xfrm>
          <a:off x="381000" y="1828800"/>
          <a:ext cx="8382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Expression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Description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*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Select </a:t>
                      </a:r>
                      <a:r>
                        <a:rPr lang="nl-NL" dirty="0" err="1" smtClean="0"/>
                        <a:t>any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child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**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Select </a:t>
                      </a:r>
                      <a:r>
                        <a:rPr lang="nl-NL" dirty="0" err="1" smtClean="0"/>
                        <a:t>any</a:t>
                      </a:r>
                      <a:r>
                        <a:rPr lang="nl-NL" dirty="0" smtClean="0"/>
                        <a:t> descendant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name*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Recursive uses of the element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$context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original context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$resource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The </a:t>
                      </a:r>
                      <a:r>
                        <a:rPr lang="nl-NL" dirty="0" err="1" smtClean="0"/>
                        <a:t>original</a:t>
                      </a:r>
                      <a:r>
                        <a:rPr lang="nl-NL" dirty="0" smtClean="0"/>
                        <a:t> container resource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$parent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element that contains $context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$focus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 to the current focus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 bwMode="auto">
          <a:xfrm>
            <a:off x="6494042" y="4278879"/>
            <a:ext cx="1814494" cy="64748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b="1" dirty="0" smtClean="0">
                <a:latin typeface="Arial" charset="0"/>
              </a:rPr>
              <a:t>Conformance</a:t>
            </a:r>
            <a:endParaRPr lang="en-US" sz="1800" b="1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Conformance</a:t>
            </a:r>
            <a:r>
              <a:rPr lang="nl-NL" dirty="0" smtClean="0"/>
              <a:t> Resources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24" name="Slide Number Placeholder 3"/>
          <p:cNvSpPr txBox="1">
            <a:spLocks/>
          </p:cNvSpPr>
          <p:nvPr/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CC3E5C4-3E2B-40F1-9F2B-C46CEB0C88DF}" type="slidenum">
              <a:rPr lang="en-CA" smtClean="0"/>
              <a:pPr algn="ctr"/>
              <a:t>11</a:t>
            </a:fld>
            <a:endParaRPr lang="en-CA" dirty="0"/>
          </a:p>
        </p:txBody>
      </p:sp>
      <p:sp>
        <p:nvSpPr>
          <p:cNvPr id="25" name="Rounded Rectangle 24"/>
          <p:cNvSpPr/>
          <p:nvPr/>
        </p:nvSpPr>
        <p:spPr bwMode="auto">
          <a:xfrm>
            <a:off x="521949" y="1727448"/>
            <a:ext cx="5254625" cy="450986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charset="0"/>
              </a:rPr>
              <a:t>“Profile”</a:t>
            </a:r>
            <a:endParaRPr lang="en-US" sz="24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3491880" y="2732974"/>
            <a:ext cx="1440160" cy="76803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 smtClean="0">
                <a:latin typeface="Arial" charset="0"/>
              </a:rPr>
              <a:t>Structure</a:t>
            </a:r>
            <a:br>
              <a:rPr lang="en-US" sz="1800" b="1" dirty="0" smtClean="0">
                <a:latin typeface="Arial" charset="0"/>
              </a:rPr>
            </a:br>
            <a:r>
              <a:rPr lang="en-US" sz="1800" b="1" dirty="0" smtClean="0">
                <a:latin typeface="Arial" charset="0"/>
              </a:rPr>
              <a:t>Definition</a:t>
            </a:r>
            <a:endParaRPr lang="en-US" sz="1800" b="1" dirty="0">
              <a:latin typeface="Arial" charset="0"/>
            </a:endParaRPr>
          </a:p>
          <a:p>
            <a:pPr algn="ctr"/>
            <a:endParaRPr lang="nl-NL" sz="1800" b="1" dirty="0">
              <a:latin typeface="Arial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2835620" y="4365104"/>
            <a:ext cx="1808388" cy="77408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 err="1" smtClean="0">
                <a:latin typeface="Arial" charset="0"/>
              </a:rPr>
              <a:t>SearchParam</a:t>
            </a:r>
            <a:r>
              <a:rPr lang="en-US" sz="1800" b="1" dirty="0" smtClean="0">
                <a:latin typeface="Arial" charset="0"/>
              </a:rPr>
              <a:t/>
            </a:r>
            <a:br>
              <a:rPr lang="en-US" sz="1800" b="1" dirty="0" smtClean="0">
                <a:latin typeface="Arial" charset="0"/>
              </a:rPr>
            </a:br>
            <a:r>
              <a:rPr lang="en-US" sz="1800" b="1" dirty="0" smtClean="0">
                <a:latin typeface="Arial" charset="0"/>
              </a:rPr>
              <a:t>Definition</a:t>
            </a:r>
            <a:endParaRPr lang="en-US" sz="1800" b="1" dirty="0">
              <a:latin typeface="Arial" charset="0"/>
            </a:endParaRPr>
          </a:p>
          <a:p>
            <a:pPr algn="ctr"/>
            <a:endParaRPr lang="nl-NL" sz="1800" b="1" dirty="0"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1994762" y="3519010"/>
            <a:ext cx="1281094" cy="48605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 err="1">
                <a:latin typeface="Arial" charset="0"/>
              </a:rPr>
              <a:t>ValueSet</a:t>
            </a:r>
            <a:endParaRPr lang="en-US" sz="1800" b="1" dirty="0">
              <a:latin typeface="Arial" charset="0"/>
            </a:endParaRPr>
          </a:p>
          <a:p>
            <a:pPr algn="ctr"/>
            <a:endParaRPr lang="nl-NL" sz="1800" b="1" dirty="0">
              <a:latin typeface="Arial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043608" y="4221088"/>
            <a:ext cx="1224136" cy="70527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 smtClean="0">
                <a:latin typeface="Arial" charset="0"/>
              </a:rPr>
              <a:t>Concept</a:t>
            </a:r>
          </a:p>
          <a:p>
            <a:pPr algn="ctr"/>
            <a:r>
              <a:rPr lang="en-US" sz="1800" b="1" dirty="0" smtClean="0">
                <a:latin typeface="Arial" charset="0"/>
              </a:rPr>
              <a:t>Map</a:t>
            </a:r>
            <a:endParaRPr lang="en-US" sz="1800" b="1" dirty="0">
              <a:latin typeface="Arial" charset="0"/>
            </a:endParaRPr>
          </a:p>
          <a:p>
            <a:pPr algn="ctr"/>
            <a:endParaRPr lang="nl-NL" sz="1800" b="1" dirty="0">
              <a:latin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1259632" y="5463226"/>
            <a:ext cx="1913561" cy="48605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 err="1">
                <a:latin typeface="Arial" charset="0"/>
              </a:rPr>
              <a:t>NamingSystem</a:t>
            </a:r>
            <a:endParaRPr lang="en-US" sz="1800" b="1" dirty="0">
              <a:latin typeface="Arial" charset="0"/>
            </a:endParaRPr>
          </a:p>
          <a:p>
            <a:pPr algn="ctr"/>
            <a:endParaRPr lang="nl-NL" sz="1800" b="1" dirty="0"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708648" y="5390827"/>
            <a:ext cx="1439416" cy="70246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 smtClean="0">
                <a:latin typeface="Arial" charset="0"/>
              </a:rPr>
              <a:t>Operation</a:t>
            </a:r>
            <a:br>
              <a:rPr lang="en-US" sz="1800" b="1" dirty="0" smtClean="0">
                <a:latin typeface="Arial" charset="0"/>
              </a:rPr>
            </a:br>
            <a:r>
              <a:rPr lang="en-US" sz="1800" b="1" dirty="0" smtClean="0">
                <a:latin typeface="Arial" charset="0"/>
              </a:rPr>
              <a:t>Definition</a:t>
            </a:r>
            <a:endParaRPr lang="nl-NL" sz="1800" b="1" dirty="0">
              <a:latin typeface="Arial" charset="0"/>
            </a:endParaRPr>
          </a:p>
        </p:txBody>
      </p:sp>
      <p:pic>
        <p:nvPicPr>
          <p:cNvPr id="33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689922"/>
            <a:ext cx="1691406" cy="16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triped Right Arrow 33"/>
          <p:cNvSpPr/>
          <p:nvPr/>
        </p:nvSpPr>
        <p:spPr bwMode="auto">
          <a:xfrm rot="10800000">
            <a:off x="5084260" y="4545207"/>
            <a:ext cx="1287939" cy="756000"/>
          </a:xfrm>
          <a:prstGeom prst="striped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412844" y="1693168"/>
            <a:ext cx="2316199" cy="1801172"/>
            <a:chOff x="6412844" y="1693168"/>
            <a:chExt cx="2316199" cy="180117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0232" y="1693168"/>
              <a:ext cx="2068811" cy="1292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TextBox 36"/>
            <p:cNvSpPr txBox="1"/>
            <p:nvPr/>
          </p:nvSpPr>
          <p:spPr>
            <a:xfrm>
              <a:off x="7164288" y="2060848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Forge</a:t>
              </a:r>
              <a:endParaRPr lang="en-US" sz="24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2844" y="2513716"/>
              <a:ext cx="1755094" cy="980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9" name="TextBox 38"/>
            <p:cNvSpPr txBox="1"/>
            <p:nvPr/>
          </p:nvSpPr>
          <p:spPr>
            <a:xfrm>
              <a:off x="6804248" y="2751311"/>
              <a:ext cx="938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Excel</a:t>
              </a:r>
              <a:endParaRPr lang="en-US" sz="2400" dirty="0"/>
            </a:p>
          </p:txBody>
        </p:sp>
      </p:grpSp>
      <p:sp>
        <p:nvSpPr>
          <p:cNvPr id="40" name="Striped Right Arrow 39"/>
          <p:cNvSpPr/>
          <p:nvPr/>
        </p:nvSpPr>
        <p:spPr bwMode="auto">
          <a:xfrm rot="10800000">
            <a:off x="5076055" y="2600991"/>
            <a:ext cx="1207449" cy="756000"/>
          </a:xfrm>
          <a:prstGeom prst="striped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1187624" y="2492896"/>
            <a:ext cx="1961637" cy="65363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 smtClean="0">
                <a:latin typeface="Arial" charset="0"/>
              </a:rPr>
              <a:t>Implementation Guide</a:t>
            </a:r>
            <a:endParaRPr lang="nl-NL" sz="1800" b="1" dirty="0">
              <a:latin typeface="Arial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5973201" y="5882134"/>
            <a:ext cx="1374062" cy="53265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b="1" dirty="0" err="1" smtClean="0">
                <a:latin typeface="Arial" charset="0"/>
              </a:rPr>
              <a:t>TestScript</a:t>
            </a:r>
            <a:endParaRPr lang="en-US" sz="1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1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40" grpId="0" animBg="1"/>
      <p:bldP spid="4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 </a:t>
            </a:r>
            <a:r>
              <a:rPr lang="nl-NL" dirty="0" err="1" smtClean="0"/>
              <a:t>Path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110</a:t>
            </a:fld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989333"/>
              </p:ext>
            </p:extLst>
          </p:nvPr>
        </p:nvGraphicFramePr>
        <p:xfrm>
          <a:off x="381000" y="1828800"/>
          <a:ext cx="8382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Function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Description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/>
                        <a:t>.</a:t>
                      </a:r>
                      <a:r>
                        <a:rPr lang="nl-NL" b="0" dirty="0" err="1" smtClean="0"/>
                        <a:t>where</a:t>
                      </a:r>
                      <a:r>
                        <a:rPr lang="nl-NL" b="0" dirty="0" smtClean="0"/>
                        <a:t>(criteria)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Filter elements that meet criteria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.item(index)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item by index</a:t>
                      </a:r>
                      <a:r>
                        <a:rPr lang="en-US" baseline="0" dirty="0" smtClean="0"/>
                        <a:t> (0-based)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.</a:t>
                      </a:r>
                      <a:r>
                        <a:rPr lang="nl-NL" dirty="0" err="1" smtClean="0"/>
                        <a:t>contains</a:t>
                      </a:r>
                      <a:r>
                        <a:rPr lang="nl-NL" dirty="0" smtClean="0"/>
                        <a:t>(string)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Filter </a:t>
                      </a:r>
                      <a:r>
                        <a:rPr lang="nl-NL" dirty="0" err="1" smtClean="0"/>
                        <a:t>elements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that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contain</a:t>
                      </a:r>
                      <a:r>
                        <a:rPr lang="nl-NL" dirty="0" smtClean="0"/>
                        <a:t> a string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mtClean="0"/>
                        <a:t>.matches(regex)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Filter </a:t>
                      </a:r>
                      <a:r>
                        <a:rPr lang="nl-NL" dirty="0" err="1" smtClean="0"/>
                        <a:t>elements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that</a:t>
                      </a:r>
                      <a:r>
                        <a:rPr lang="nl-NL" dirty="0" smtClean="0"/>
                        <a:t> match a </a:t>
                      </a:r>
                      <a:r>
                        <a:rPr lang="nl-NL" dirty="0" err="1" smtClean="0"/>
                        <a:t>RegEx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.extension(string)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Filter </a:t>
                      </a:r>
                      <a:r>
                        <a:rPr lang="nl-NL" dirty="0" err="1" smtClean="0"/>
                        <a:t>extensions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by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url</a:t>
                      </a:r>
                      <a:r>
                        <a:rPr lang="nl-NL" dirty="0" smtClean="0"/>
                        <a:t>; </a:t>
                      </a:r>
                      <a:r>
                        <a:rPr lang="nl-NL" dirty="0" err="1" smtClean="0"/>
                        <a:t>shortcut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for</a:t>
                      </a:r>
                      <a:endParaRPr lang="nl-NL" dirty="0" smtClean="0"/>
                    </a:p>
                    <a:p>
                      <a:r>
                        <a:rPr lang="nl-NL" dirty="0" smtClean="0"/>
                        <a:t>.</a:t>
                      </a:r>
                      <a:r>
                        <a:rPr lang="nl-NL" dirty="0" err="1" smtClean="0"/>
                        <a:t>extension.where</a:t>
                      </a:r>
                      <a:r>
                        <a:rPr lang="nl-NL" dirty="0" smtClean="0"/>
                        <a:t>(</a:t>
                      </a:r>
                      <a:r>
                        <a:rPr lang="nl-NL" dirty="0" err="1" smtClean="0"/>
                        <a:t>url</a:t>
                      </a:r>
                      <a:r>
                        <a:rPr lang="nl-NL" dirty="0" smtClean="0"/>
                        <a:t> = string)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.</a:t>
                      </a:r>
                      <a:r>
                        <a:rPr lang="nl-NL" dirty="0" err="1" smtClean="0"/>
                        <a:t>resolve</a:t>
                      </a:r>
                      <a:r>
                        <a:rPr lang="nl-NL" dirty="0" smtClean="0"/>
                        <a:t>()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Resolve</a:t>
                      </a:r>
                      <a:r>
                        <a:rPr lang="nl-NL" dirty="0" smtClean="0"/>
                        <a:t> resource </a:t>
                      </a:r>
                      <a:r>
                        <a:rPr lang="nl-NL" dirty="0" err="1" smtClean="0"/>
                        <a:t>references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.</a:t>
                      </a:r>
                      <a:r>
                        <a:rPr lang="nl-NL" dirty="0" err="1" smtClean="0"/>
                        <a:t>count</a:t>
                      </a:r>
                      <a:r>
                        <a:rPr lang="nl-NL" dirty="0" smtClean="0"/>
                        <a:t>()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Returns </a:t>
                      </a:r>
                      <a:r>
                        <a:rPr lang="nl-NL" dirty="0" err="1" smtClean="0"/>
                        <a:t>the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number</a:t>
                      </a:r>
                      <a:r>
                        <a:rPr lang="nl-NL" dirty="0" smtClean="0"/>
                        <a:t> of </a:t>
                      </a:r>
                      <a:r>
                        <a:rPr lang="nl-NL" dirty="0" err="1" smtClean="0"/>
                        <a:t>elements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… </a:t>
                      </a:r>
                      <a:r>
                        <a:rPr lang="nl-NL" i="1" dirty="0" smtClean="0"/>
                        <a:t>more</a:t>
                      </a:r>
                      <a:r>
                        <a:rPr lang="nl-NL" dirty="0" smtClean="0"/>
                        <a:t> …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5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 </a:t>
            </a:r>
            <a:r>
              <a:rPr lang="nl-NL" dirty="0" err="1" smtClean="0"/>
              <a:t>Path</a:t>
            </a:r>
            <a:r>
              <a:rPr lang="nl-NL" dirty="0" smtClean="0"/>
              <a:t> operators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111</a:t>
            </a:fld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81112"/>
              </p:ext>
            </p:extLst>
          </p:nvPr>
        </p:nvGraphicFramePr>
        <p:xfrm>
          <a:off x="381000" y="1828800"/>
          <a:ext cx="83820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712"/>
                <a:gridCol w="2880320"/>
                <a:gridCol w="3902968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Precedence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Operators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Description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Path / Function invocation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*, 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Multiply</a:t>
                      </a:r>
                      <a:r>
                        <a:rPr lang="nl-NL" dirty="0" smtClean="0"/>
                        <a:t>,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divide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+, 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&amp;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Add</a:t>
                      </a:r>
                      <a:r>
                        <a:rPr lang="nl-NL" dirty="0" smtClean="0"/>
                        <a:t>, </a:t>
                      </a:r>
                      <a:r>
                        <a:rPr lang="nl-NL" dirty="0" err="1" smtClean="0"/>
                        <a:t>subtract</a:t>
                      </a:r>
                      <a:endParaRPr lang="nl-NL" dirty="0" smtClean="0"/>
                    </a:p>
                    <a:p>
                      <a:r>
                        <a:rPr lang="nl-NL" dirty="0" smtClean="0"/>
                        <a:t>String </a:t>
                      </a:r>
                      <a:r>
                        <a:rPr lang="nl-NL" dirty="0" err="1" smtClean="0"/>
                        <a:t>concatenation</a:t>
                      </a:r>
                      <a:endParaRPr lang="nl-NL" dirty="0" smtClean="0"/>
                    </a:p>
                    <a:p>
                      <a:r>
                        <a:rPr lang="nl-NL" dirty="0" smtClean="0"/>
                        <a:t>Union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=, ~, !=, !~, &gt;, &lt;, &gt;=, &lt;=,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Comparison</a:t>
                      </a:r>
                      <a:r>
                        <a:rPr lang="nl-NL" dirty="0" smtClean="0"/>
                        <a:t> operators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and, </a:t>
                      </a:r>
                      <a:r>
                        <a:rPr lang="en-US" b="0" dirty="0" err="1" smtClean="0"/>
                        <a:t>xor</a:t>
                      </a:r>
                      <a:r>
                        <a:rPr lang="en-US" b="0" dirty="0" smtClean="0"/>
                        <a:t>, or, implies</a:t>
                      </a:r>
                      <a:endParaRPr lang="nl-NL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Boolean</a:t>
                      </a:r>
                      <a:r>
                        <a:rPr lang="nl-NL" dirty="0" smtClean="0"/>
                        <a:t> operators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6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 </a:t>
            </a:r>
            <a:r>
              <a:rPr lang="nl-NL" dirty="0" err="1" smtClean="0"/>
              <a:t>Path</a:t>
            </a:r>
            <a:r>
              <a:rPr lang="nl-NL" dirty="0" smtClean="0"/>
              <a:t> constants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112</a:t>
            </a:fld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738782"/>
              </p:ext>
            </p:extLst>
          </p:nvPr>
        </p:nvGraphicFramePr>
        <p:xfrm>
          <a:off x="381000" y="1828800"/>
          <a:ext cx="8382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712"/>
                <a:gridCol w="6783288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Function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Description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/>
                        <a:t>%</a:t>
                      </a:r>
                      <a:r>
                        <a:rPr lang="nl-NL" b="0" dirty="0" err="1" smtClean="0"/>
                        <a:t>sct</a:t>
                      </a:r>
                      <a:endParaRPr lang="nl-NL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err="1" smtClean="0"/>
                        <a:t>url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for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snomed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ct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/>
                        <a:t>%</a:t>
                      </a:r>
                      <a:r>
                        <a:rPr lang="nl-NL" b="0" dirty="0" err="1" smtClean="0"/>
                        <a:t>loinc</a:t>
                      </a:r>
                      <a:endParaRPr lang="nl-NL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err="1" smtClean="0"/>
                        <a:t>url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for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loinc</a:t>
                      </a:r>
                      <a:endParaRPr lang="nl-NL" b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/>
                        <a:t>%</a:t>
                      </a:r>
                      <a:r>
                        <a:rPr lang="nl-NL" b="0" dirty="0" err="1" smtClean="0"/>
                        <a:t>ucum</a:t>
                      </a:r>
                      <a:endParaRPr lang="nl-NL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err="1" smtClean="0"/>
                        <a:t>url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for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ucum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/>
                        <a:t>%</a:t>
                      </a:r>
                      <a:r>
                        <a:rPr lang="nl-NL" b="0" dirty="0" err="1" smtClean="0"/>
                        <a:t>vs</a:t>
                      </a:r>
                      <a:r>
                        <a:rPr lang="nl-NL" b="0" dirty="0" smtClean="0"/>
                        <a:t>-[name]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/>
                        <a:t>Full </a:t>
                      </a:r>
                      <a:r>
                        <a:rPr lang="nl-NL" b="0" dirty="0" err="1" smtClean="0"/>
                        <a:t>url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for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the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provided</a:t>
                      </a:r>
                      <a:r>
                        <a:rPr lang="nl-NL" b="0" dirty="0" smtClean="0"/>
                        <a:t> HL7 </a:t>
                      </a:r>
                      <a:r>
                        <a:rPr lang="nl-NL" b="0" dirty="0" err="1" smtClean="0"/>
                        <a:t>value</a:t>
                      </a:r>
                      <a:r>
                        <a:rPr lang="nl-NL" b="0" dirty="0" smtClean="0"/>
                        <a:t> set </a:t>
                      </a:r>
                      <a:r>
                        <a:rPr lang="nl-NL" b="0" dirty="0" err="1" smtClean="0"/>
                        <a:t>with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id</a:t>
                      </a:r>
                      <a:r>
                        <a:rPr lang="nl-NL" b="0" dirty="0" smtClean="0"/>
                        <a:t> [name]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/>
                        <a:t>%</a:t>
                      </a:r>
                      <a:r>
                        <a:rPr lang="nl-NL" b="0" dirty="0" err="1" smtClean="0"/>
                        <a:t>ext</a:t>
                      </a:r>
                      <a:r>
                        <a:rPr lang="nl-NL" b="0" dirty="0" smtClean="0"/>
                        <a:t>-[name]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/>
                        <a:t>Full </a:t>
                      </a:r>
                      <a:r>
                        <a:rPr lang="nl-NL" b="0" dirty="0" err="1" smtClean="0"/>
                        <a:t>url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for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the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provided</a:t>
                      </a:r>
                      <a:r>
                        <a:rPr lang="nl-NL" b="0" dirty="0" smtClean="0"/>
                        <a:t> HL7 extension </a:t>
                      </a:r>
                      <a:r>
                        <a:rPr lang="nl-NL" b="0" dirty="0" err="1" smtClean="0"/>
                        <a:t>with</a:t>
                      </a:r>
                      <a:r>
                        <a:rPr lang="nl-NL" b="0" dirty="0" smtClean="0"/>
                        <a:t> </a:t>
                      </a:r>
                      <a:r>
                        <a:rPr lang="nl-NL" b="0" dirty="0" err="1" smtClean="0"/>
                        <a:t>id</a:t>
                      </a:r>
                      <a:r>
                        <a:rPr lang="nl-NL" b="0" dirty="0" smtClean="0"/>
                        <a:t> [name]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i="1" dirty="0" err="1" smtClean="0"/>
                        <a:t>custom</a:t>
                      </a:r>
                      <a:endParaRPr lang="nl-NL" b="0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 err="1" smtClean="0"/>
                        <a:t>Define</a:t>
                      </a:r>
                      <a:r>
                        <a:rPr lang="nl-NL" i="1" dirty="0" smtClean="0"/>
                        <a:t> </a:t>
                      </a:r>
                      <a:r>
                        <a:rPr lang="nl-NL" i="1" dirty="0" err="1" smtClean="0"/>
                        <a:t>your</a:t>
                      </a:r>
                      <a:r>
                        <a:rPr lang="nl-NL" i="1" dirty="0" smtClean="0"/>
                        <a:t> </a:t>
                      </a:r>
                      <a:r>
                        <a:rPr lang="nl-NL" i="1" dirty="0" err="1" smtClean="0"/>
                        <a:t>own</a:t>
                      </a:r>
                      <a:endParaRPr lang="nl-NL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21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 </a:t>
            </a:r>
            <a:r>
              <a:rPr lang="nl-NL" dirty="0" err="1" smtClean="0"/>
              <a:t>Path</a:t>
            </a:r>
            <a:r>
              <a:rPr lang="nl-NL" dirty="0" smtClean="0"/>
              <a:t> </a:t>
            </a:r>
            <a:r>
              <a:rPr lang="nl-NL" dirty="0" err="1" smtClean="0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Reference </a:t>
            </a:r>
            <a:r>
              <a:rPr lang="nl-NL" dirty="0" err="1" smtClean="0"/>
              <a:t>implementations</a:t>
            </a:r>
            <a:endParaRPr lang="nl-NL" dirty="0" smtClean="0"/>
          </a:p>
          <a:p>
            <a:pPr lvl="1"/>
            <a:r>
              <a:rPr lang="nl-NL" dirty="0" err="1" smtClean="0"/>
              <a:t>JavaScript</a:t>
            </a:r>
            <a:endParaRPr lang="nl-NL" dirty="0" smtClean="0"/>
          </a:p>
          <a:p>
            <a:pPr lvl="1"/>
            <a:r>
              <a:rPr lang="nl-NL" dirty="0" smtClean="0"/>
              <a:t>Java</a:t>
            </a:r>
          </a:p>
          <a:p>
            <a:pPr lvl="1"/>
            <a:r>
              <a:rPr lang="nl-NL" dirty="0" smtClean="0"/>
              <a:t>Delphi</a:t>
            </a:r>
          </a:p>
          <a:p>
            <a:pPr lvl="1"/>
            <a:r>
              <a:rPr lang="nl-NL" dirty="0" smtClean="0"/>
              <a:t>.NET</a:t>
            </a:r>
          </a:p>
          <a:p>
            <a:pPr lvl="1"/>
            <a:r>
              <a:rPr lang="nl-NL" dirty="0" err="1" smtClean="0"/>
              <a:t>Haskell</a:t>
            </a:r>
            <a:endParaRPr lang="nl-NL" dirty="0" smtClean="0"/>
          </a:p>
          <a:p>
            <a:r>
              <a:rPr lang="nl-NL" dirty="0" smtClean="0"/>
              <a:t>Online demo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>
                <a:hlinkClick r:id="rId2"/>
              </a:rPr>
              <a:t>http://niquola.github.io/fhirpath-demo/#/</a:t>
            </a:r>
            <a:endParaRPr lang="nl-NL" dirty="0"/>
          </a:p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26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 </a:t>
            </a:r>
            <a:r>
              <a:rPr lang="nl-NL" dirty="0" err="1" smtClean="0"/>
              <a:t>Path</a:t>
            </a:r>
            <a:r>
              <a:rPr lang="nl-NL" dirty="0" smtClean="0"/>
              <a:t> - </a:t>
            </a:r>
            <a:r>
              <a:rPr lang="nl-NL" dirty="0" err="1" smtClean="0"/>
              <a:t>Acceptance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Convert</a:t>
            </a:r>
            <a:r>
              <a:rPr lang="nl-NL" dirty="0" smtClean="0"/>
              <a:t> FHIR </a:t>
            </a:r>
            <a:r>
              <a:rPr lang="nl-NL" dirty="0" err="1" smtClean="0"/>
              <a:t>path</a:t>
            </a:r>
            <a:r>
              <a:rPr lang="nl-NL" dirty="0" smtClean="0"/>
              <a:t> </a:t>
            </a:r>
            <a:r>
              <a:rPr lang="nl-NL" dirty="0" err="1" smtClean="0"/>
              <a:t>expressions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endParaRPr lang="nl-NL" dirty="0" smtClean="0"/>
          </a:p>
          <a:p>
            <a:pPr lvl="1"/>
            <a:r>
              <a:rPr lang="nl-NL" dirty="0" err="1" smtClean="0"/>
              <a:t>Xpath</a:t>
            </a:r>
            <a:endParaRPr lang="nl-NL" dirty="0" smtClean="0"/>
          </a:p>
          <a:p>
            <a:pPr lvl="1"/>
            <a:r>
              <a:rPr lang="nl-NL" dirty="0" smtClean="0"/>
              <a:t>OCL</a:t>
            </a:r>
          </a:p>
          <a:p>
            <a:pPr lvl="1"/>
            <a:r>
              <a:rPr lang="nl-NL" dirty="0" smtClean="0"/>
              <a:t>JSON </a:t>
            </a:r>
            <a:r>
              <a:rPr lang="nl-NL" dirty="0" err="1" smtClean="0"/>
              <a:t>Path</a:t>
            </a:r>
            <a:endParaRPr lang="nl-NL" dirty="0"/>
          </a:p>
          <a:p>
            <a:r>
              <a:rPr lang="nl-NL" dirty="0" smtClean="0"/>
              <a:t>Q: </a:t>
            </a:r>
            <a:r>
              <a:rPr lang="nl-NL" dirty="0" err="1" smtClean="0"/>
              <a:t>promote</a:t>
            </a:r>
            <a:r>
              <a:rPr lang="nl-NL" dirty="0" smtClean="0"/>
              <a:t> FHIR </a:t>
            </a:r>
            <a:r>
              <a:rPr lang="nl-NL" dirty="0" err="1" smtClean="0"/>
              <a:t>Path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offical</a:t>
            </a:r>
            <a:r>
              <a:rPr lang="nl-NL" dirty="0" smtClean="0"/>
              <a:t> (</a:t>
            </a:r>
            <a:r>
              <a:rPr lang="nl-NL" dirty="0" err="1" smtClean="0"/>
              <a:t>stand-alone</a:t>
            </a:r>
            <a:r>
              <a:rPr lang="nl-NL" dirty="0" smtClean="0"/>
              <a:t>) standard?</a:t>
            </a:r>
          </a:p>
          <a:p>
            <a:pPr lvl="1"/>
            <a:r>
              <a:rPr lang="nl-NL" dirty="0" smtClean="0"/>
              <a:t>i.e. </a:t>
            </a:r>
            <a:r>
              <a:rPr lang="nl-NL" dirty="0" err="1" smtClean="0"/>
              <a:t>broader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just</a:t>
            </a:r>
            <a:r>
              <a:rPr lang="nl-NL" dirty="0" smtClean="0"/>
              <a:t> FHIR</a:t>
            </a:r>
          </a:p>
          <a:p>
            <a:r>
              <a:rPr lang="nl-NL" dirty="0" smtClean="0"/>
              <a:t>A subset of CQL?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262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builder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ClinFhir</a:t>
            </a:r>
            <a:r>
              <a:rPr lang="en-CA" dirty="0" smtClean="0"/>
              <a:t> - David Hay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3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ClinFhir.com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9395"/>
            <a:ext cx="6295192" cy="44799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009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Select Profile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9395"/>
            <a:ext cx="6295192" cy="4479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46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Edit</a:t>
            </a:r>
            <a:r>
              <a:rPr lang="nl-NL" dirty="0" smtClean="0"/>
              <a:t> Resource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9395"/>
            <a:ext cx="6295191" cy="4479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075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Edit</a:t>
            </a:r>
            <a:r>
              <a:rPr lang="nl-NL" dirty="0" smtClean="0"/>
              <a:t> Profile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9395"/>
            <a:ext cx="6295192" cy="4479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369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Terminology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365042"/>
              </p:ext>
            </p:extLst>
          </p:nvPr>
        </p:nvGraphicFramePr>
        <p:xfrm>
          <a:off x="381000" y="1828800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85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Registry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Simplifier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340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Registry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121</a:t>
            </a:fld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9395"/>
            <a:ext cx="6295192" cy="4479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122</a:t>
            </a:fld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9395"/>
            <a:ext cx="6295192" cy="4479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4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123</a:t>
            </a:fld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9395"/>
            <a:ext cx="6295192" cy="4479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417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124</a:t>
            </a:fld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9395"/>
            <a:ext cx="6295192" cy="4479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3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 – Import/Publish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05" y="1828800"/>
            <a:ext cx="7068790" cy="4479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125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 rot="19987929">
            <a:off x="3541717" y="4318613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Beta</a:t>
            </a:r>
            <a:endParaRPr lang="nl-NL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12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577578"/>
              </p:ext>
            </p:extLst>
          </p:nvPr>
        </p:nvGraphicFramePr>
        <p:xfrm>
          <a:off x="381000" y="1828800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98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Operations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211665"/>
              </p:ext>
            </p:extLst>
          </p:nvPr>
        </p:nvGraphicFramePr>
        <p:xfrm>
          <a:off x="381000" y="1828800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653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Miscellaneous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402522"/>
              </p:ext>
            </p:extLst>
          </p:nvPr>
        </p:nvGraphicFramePr>
        <p:xfrm>
          <a:off x="381000" y="1828800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52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br>
              <a:rPr lang="en-US" dirty="0" smtClean="0"/>
            </a:br>
            <a:r>
              <a:rPr lang="en-US" sz="2800" dirty="0" smtClean="0"/>
              <a:t>FHIR Conformance resources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10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7904948" cy="3746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ImplementationGuide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514764" y="5589240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 err="1" smtClean="0"/>
              <a:t>Define</a:t>
            </a:r>
            <a:r>
              <a:rPr lang="nl-NL" sz="2400" b="1" dirty="0" smtClean="0"/>
              <a:t> scope of </a:t>
            </a:r>
            <a:r>
              <a:rPr lang="nl-NL" sz="2400" b="1" dirty="0" err="1" smtClean="0"/>
              <a:t>usage</a:t>
            </a:r>
            <a:endParaRPr lang="nl-NL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 smtClean="0"/>
              <a:t>Describes</a:t>
            </a:r>
            <a:r>
              <a:rPr lang="nl-NL" sz="2400" dirty="0" smtClean="0"/>
              <a:t> </a:t>
            </a:r>
            <a:r>
              <a:rPr lang="nl-NL" sz="2400" dirty="0" err="1" smtClean="0"/>
              <a:t>requirements</a:t>
            </a:r>
            <a:r>
              <a:rPr lang="nl-NL" sz="2400" dirty="0" smtClean="0"/>
              <a:t> </a:t>
            </a:r>
            <a:r>
              <a:rPr lang="nl-NL" sz="2400" dirty="0" err="1" smtClean="0"/>
              <a:t>for</a:t>
            </a:r>
            <a:r>
              <a:rPr lang="nl-NL" sz="2400" dirty="0" smtClean="0"/>
              <a:t> </a:t>
            </a:r>
            <a:r>
              <a:rPr lang="nl-NL" sz="2400" dirty="0" err="1" smtClean="0"/>
              <a:t>an</a:t>
            </a:r>
            <a:r>
              <a:rPr lang="nl-NL" sz="2400" dirty="0" smtClean="0"/>
              <a:t> </a:t>
            </a:r>
            <a:r>
              <a:rPr lang="nl-NL" sz="2400" dirty="0" err="1" smtClean="0"/>
              <a:t>implementation</a:t>
            </a:r>
            <a:endParaRPr lang="nl-NL" sz="2400" dirty="0" smtClean="0"/>
          </a:p>
        </p:txBody>
      </p:sp>
    </p:spTree>
    <p:extLst>
      <p:ext uri="{BB962C8B-B14F-4D97-AF65-F5344CB8AC3E}">
        <p14:creationId xmlns:p14="http://schemas.microsoft.com/office/powerpoint/2010/main" val="335222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ImplementationGuide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Usage</a:t>
            </a:r>
            <a:r>
              <a:rPr lang="nl-NL" dirty="0"/>
              <a:t>:</a:t>
            </a:r>
          </a:p>
          <a:p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authors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implementation</a:t>
            </a:r>
            <a:r>
              <a:rPr lang="nl-NL" dirty="0"/>
              <a:t> guide</a:t>
            </a:r>
          </a:p>
          <a:p>
            <a:r>
              <a:rPr lang="nl-NL" dirty="0" err="1" smtClean="0"/>
              <a:t>Allow</a:t>
            </a:r>
            <a:r>
              <a:rPr lang="nl-NL" dirty="0" smtClean="0"/>
              <a:t> </a:t>
            </a:r>
            <a:r>
              <a:rPr lang="nl-NL" dirty="0"/>
              <a:t>tools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validate</a:t>
            </a:r>
            <a:r>
              <a:rPr lang="nl-NL" dirty="0"/>
              <a:t> </a:t>
            </a:r>
            <a:r>
              <a:rPr lang="nl-NL" dirty="0" err="1" smtClean="0"/>
              <a:t>conformance</a:t>
            </a:r>
            <a:endParaRPr lang="nl-NL" dirty="0" smtClean="0"/>
          </a:p>
          <a:p>
            <a:r>
              <a:rPr lang="nl-NL" i="1" dirty="0" err="1" smtClean="0"/>
              <a:t>Computable</a:t>
            </a:r>
            <a:r>
              <a:rPr lang="nl-NL" i="1" dirty="0" smtClean="0"/>
              <a:t>!</a:t>
            </a:r>
            <a:endParaRPr lang="nl-NL" i="1" dirty="0"/>
          </a:p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438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ImplementationGuide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Packages = </a:t>
            </a:r>
            <a:r>
              <a:rPr lang="nl-NL" dirty="0" err="1" smtClean="0"/>
              <a:t>group</a:t>
            </a:r>
            <a:r>
              <a:rPr lang="nl-NL" dirty="0" smtClean="0"/>
              <a:t> of </a:t>
            </a:r>
            <a:r>
              <a:rPr lang="nl-NL" dirty="0" err="1" smtClean="0"/>
              <a:t>related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Adaptations</a:t>
            </a:r>
            <a:r>
              <a:rPr lang="nl-NL" dirty="0" smtClean="0"/>
              <a:t> </a:t>
            </a:r>
            <a:r>
              <a:rPr lang="nl-NL" i="1" dirty="0" smtClean="0"/>
              <a:t>(</a:t>
            </a:r>
            <a:r>
              <a:rPr lang="nl-NL" i="1" dirty="0" err="1" smtClean="0"/>
              <a:t>conformance</a:t>
            </a:r>
            <a:r>
              <a:rPr lang="nl-NL" i="1" dirty="0" smtClean="0"/>
              <a:t> resources)</a:t>
            </a:r>
          </a:p>
          <a:p>
            <a:pPr lvl="1"/>
            <a:r>
              <a:rPr lang="nl-NL" dirty="0" err="1" smtClean="0"/>
              <a:t>Examples</a:t>
            </a:r>
            <a:r>
              <a:rPr lang="nl-NL" dirty="0" smtClean="0"/>
              <a:t> </a:t>
            </a:r>
            <a:r>
              <a:rPr lang="nl-NL" i="1" dirty="0" smtClean="0"/>
              <a:t>(</a:t>
            </a:r>
            <a:r>
              <a:rPr lang="nl-NL" i="1" dirty="0" err="1" smtClean="0"/>
              <a:t>any</a:t>
            </a:r>
            <a:r>
              <a:rPr lang="nl-NL" i="1" dirty="0" smtClean="0"/>
              <a:t> type of resource)</a:t>
            </a:r>
          </a:p>
          <a:p>
            <a:r>
              <a:rPr lang="nl-NL" dirty="0" smtClean="0"/>
              <a:t>Pages = editorial content</a:t>
            </a:r>
          </a:p>
          <a:p>
            <a:r>
              <a:rPr lang="nl-NL" dirty="0" smtClean="0"/>
              <a:t>Global = </a:t>
            </a:r>
            <a:r>
              <a:rPr lang="nl-NL" dirty="0" err="1" smtClean="0"/>
              <a:t>profiles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apply</a:t>
            </a:r>
            <a:r>
              <a:rPr lang="nl-NL" dirty="0" smtClean="0"/>
              <a:t> </a:t>
            </a:r>
            <a:r>
              <a:rPr lang="nl-NL" dirty="0" err="1" smtClean="0"/>
              <a:t>globally</a:t>
            </a:r>
            <a:endParaRPr lang="nl-NL" dirty="0" smtClean="0"/>
          </a:p>
          <a:p>
            <a:r>
              <a:rPr lang="nl-NL" dirty="0" err="1" smtClean="0"/>
              <a:t>Dependency</a:t>
            </a:r>
            <a:r>
              <a:rPr lang="nl-NL" dirty="0" smtClean="0"/>
              <a:t> =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IG</a:t>
            </a:r>
          </a:p>
          <a:p>
            <a:pPr lvl="1"/>
            <a:endParaRPr lang="nl-NL" dirty="0"/>
          </a:p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79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Name:</a:t>
            </a:r>
            <a:r>
              <a:rPr lang="en-US" dirty="0"/>
              <a:t> Michel Rutten</a:t>
            </a:r>
          </a:p>
          <a:p>
            <a:r>
              <a:rPr lang="en-US" b="1" dirty="0"/>
              <a:t>Company:</a:t>
            </a:r>
            <a:r>
              <a:rPr lang="en-US" dirty="0"/>
              <a:t> </a:t>
            </a:r>
            <a:r>
              <a:rPr lang="en-US" dirty="0" smtClean="0"/>
              <a:t>Furore, Amsterdam</a:t>
            </a:r>
            <a:endParaRPr lang="en-US" dirty="0"/>
          </a:p>
          <a:p>
            <a:r>
              <a:rPr lang="en-US" b="1" dirty="0"/>
              <a:t>Background:</a:t>
            </a:r>
          </a:p>
          <a:p>
            <a:pPr lvl="1"/>
            <a:r>
              <a:rPr lang="en-US" dirty="0"/>
              <a:t>Professional software developer since 1998</a:t>
            </a:r>
          </a:p>
          <a:p>
            <a:pPr lvl="1"/>
            <a:r>
              <a:rPr lang="en-US" dirty="0"/>
              <a:t>Microsoft .NET; Healthcare industries</a:t>
            </a:r>
          </a:p>
          <a:p>
            <a:pPr lvl="1"/>
            <a:r>
              <a:rPr lang="en-US" dirty="0"/>
              <a:t>Technical Specialist at Furore since May 2014</a:t>
            </a:r>
          </a:p>
          <a:p>
            <a:pPr lvl="1"/>
            <a:r>
              <a:rPr lang="en-US" dirty="0"/>
              <a:t>Member of the Furore FHIR development team</a:t>
            </a:r>
          </a:p>
          <a:p>
            <a:pPr lvl="1"/>
            <a:r>
              <a:rPr lang="en-US" i="1" dirty="0" err="1" smtClean="0"/>
              <a:t>Toolsmith</a:t>
            </a:r>
            <a:r>
              <a:rPr lang="en-US" dirty="0" smtClean="0"/>
              <a:t> - Lead </a:t>
            </a:r>
            <a:r>
              <a:rPr lang="en-US" dirty="0"/>
              <a:t>developer of Forge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31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StructureDefinition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363" y="1628800"/>
            <a:ext cx="5534797" cy="342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4996333"/>
            <a:ext cx="7488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Defines</a:t>
            </a:r>
            <a:r>
              <a:rPr lang="nl-NL" sz="2400" b="1" dirty="0"/>
              <a:t> </a:t>
            </a:r>
            <a:r>
              <a:rPr lang="nl-NL" sz="2400" b="1" dirty="0" err="1" smtClean="0"/>
              <a:t>datastructures</a:t>
            </a:r>
            <a:endParaRPr lang="nl-NL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 smtClean="0"/>
              <a:t>Core</a:t>
            </a:r>
            <a:r>
              <a:rPr lang="nl-NL" sz="2000" dirty="0" smtClean="0"/>
              <a:t> resources &amp; datatypes (</a:t>
            </a:r>
            <a:r>
              <a:rPr lang="nl-NL" sz="2000" dirty="0" err="1" smtClean="0"/>
              <a:t>see</a:t>
            </a:r>
            <a:r>
              <a:rPr lang="nl-NL" sz="2000" dirty="0" smtClean="0"/>
              <a:t> </a:t>
            </a:r>
            <a:r>
              <a:rPr lang="nl-NL" sz="2000" dirty="0" smtClean="0">
                <a:hlinkClick r:id="rId3"/>
              </a:rPr>
              <a:t>validation.zip</a:t>
            </a:r>
            <a:r>
              <a:rPr lang="nl-NL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 smtClean="0"/>
              <a:t>Constraints</a:t>
            </a:r>
            <a:r>
              <a:rPr lang="nl-NL" sz="2000" dirty="0" smtClean="0"/>
              <a:t> on resources &amp; 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 smtClean="0"/>
              <a:t>Extensions</a:t>
            </a:r>
            <a:endParaRPr lang="nl-NL" sz="2000" dirty="0" smtClean="0"/>
          </a:p>
        </p:txBody>
      </p:sp>
    </p:spTree>
    <p:extLst>
      <p:ext uri="{BB962C8B-B14F-4D97-AF65-F5344CB8AC3E}">
        <p14:creationId xmlns:p14="http://schemas.microsoft.com/office/powerpoint/2010/main" val="25887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StructureDefinition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Share/</a:t>
            </a:r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repository</a:t>
            </a:r>
            <a:r>
              <a:rPr lang="nl-NL" dirty="0" smtClean="0"/>
              <a:t> / </a:t>
            </a:r>
            <a:r>
              <a:rPr lang="nl-NL" dirty="0" err="1" smtClean="0"/>
              <a:t>registry</a:t>
            </a:r>
            <a:endParaRPr lang="nl-NL" dirty="0" smtClean="0"/>
          </a:p>
          <a:p>
            <a:r>
              <a:rPr lang="nl-NL" dirty="0" err="1" smtClean="0"/>
              <a:t>Compare</a:t>
            </a:r>
            <a:endParaRPr lang="nl-NL" dirty="0" smtClean="0"/>
          </a:p>
          <a:p>
            <a:r>
              <a:rPr lang="nl-NL" dirty="0" err="1" smtClean="0"/>
              <a:t>Validate</a:t>
            </a:r>
            <a:r>
              <a:rPr lang="nl-NL" dirty="0" smtClean="0"/>
              <a:t> resource</a:t>
            </a:r>
          </a:p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drive</a:t>
            </a:r>
          </a:p>
          <a:p>
            <a:pPr lvl="1"/>
            <a:r>
              <a:rPr lang="nl-NL" dirty="0" smtClean="0"/>
              <a:t>Code </a:t>
            </a:r>
            <a:r>
              <a:rPr lang="nl-NL" dirty="0" err="1" smtClean="0"/>
              <a:t>generation</a:t>
            </a:r>
            <a:endParaRPr lang="nl-NL" dirty="0" smtClean="0"/>
          </a:p>
          <a:p>
            <a:pPr lvl="1"/>
            <a:r>
              <a:rPr lang="nl-NL" dirty="0" smtClean="0"/>
              <a:t>Report </a:t>
            </a:r>
            <a:r>
              <a:rPr lang="nl-NL" dirty="0" err="1" smtClean="0"/>
              <a:t>generation</a:t>
            </a:r>
            <a:endParaRPr lang="nl-NL" dirty="0" smtClean="0"/>
          </a:p>
          <a:p>
            <a:pPr lvl="1"/>
            <a:r>
              <a:rPr lang="nl-NL" dirty="0" smtClean="0"/>
              <a:t>UI </a:t>
            </a:r>
            <a:r>
              <a:rPr lang="nl-NL" dirty="0" err="1" smtClean="0"/>
              <a:t>generation</a:t>
            </a:r>
            <a:r>
              <a:rPr lang="nl-NL" dirty="0" smtClean="0"/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(e.g.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ClinFhir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ResourceBuilder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nl-NL" i="1" dirty="0" err="1" smtClean="0"/>
              <a:t>Computable</a:t>
            </a:r>
            <a:r>
              <a:rPr lang="nl-NL" i="1" dirty="0" smtClean="0"/>
              <a:t>!</a:t>
            </a:r>
            <a:endParaRPr lang="nl-NL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129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NamingSystem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607156" y="4149080"/>
            <a:ext cx="74212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Describes “logical” numbering systems in use</a:t>
            </a:r>
            <a:endParaRPr lang="en-US" sz="2400" kern="0" dirty="0" smtClean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What’s the name?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are equivalent </a:t>
            </a:r>
            <a:r>
              <a:rPr lang="en-US" sz="2000" dirty="0" err="1" smtClean="0"/>
              <a:t>uri</a:t>
            </a:r>
            <a:r>
              <a:rPr lang="en-US" sz="2000" dirty="0" smtClean="0"/>
              <a:t>/</a:t>
            </a:r>
            <a:r>
              <a:rPr lang="en-US" sz="2000" dirty="0" err="1" smtClean="0"/>
              <a:t>uuid</a:t>
            </a:r>
            <a:r>
              <a:rPr lang="en-US" sz="2000" dirty="0" smtClean="0"/>
              <a:t>/</a:t>
            </a:r>
            <a:r>
              <a:rPr lang="en-US" sz="2000" dirty="0" err="1" smtClean="0"/>
              <a:t>oids</a:t>
            </a:r>
            <a:endParaRPr lang="en-US" sz="2000" dirty="0"/>
          </a:p>
          <a:p>
            <a:endParaRPr lang="en-US" sz="2400" dirty="0" smtClean="0"/>
          </a:p>
          <a:p>
            <a:r>
              <a:rPr lang="en-US" sz="2000" i="1" dirty="0"/>
              <a:t>Represents a "System" used within the Identifier and Coding data types</a:t>
            </a:r>
            <a:r>
              <a:rPr lang="en-US" sz="2000" i="1" dirty="0" smtClean="0"/>
              <a:t>.</a:t>
            </a:r>
            <a:endParaRPr lang="en-US" sz="2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" y="1772816"/>
            <a:ext cx="615400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ValueSet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15082"/>
            <a:ext cx="7592485" cy="4982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232" y="1700808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Define</a:t>
            </a:r>
            <a:r>
              <a:rPr lang="nl-NL" sz="2400" b="1" dirty="0" smtClean="0"/>
              <a:t> codes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40533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ValueSet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Code System</a:t>
            </a:r>
          </a:p>
          <a:p>
            <a:r>
              <a:rPr lang="en-US" dirty="0" smtClean="0"/>
              <a:t>Defines </a:t>
            </a:r>
            <a:r>
              <a:rPr lang="en-US" dirty="0"/>
              <a:t>a set of codes with meanings (also known as enumeration, terminology, classification, and/or ontology)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Value Set</a:t>
            </a:r>
          </a:p>
          <a:p>
            <a:r>
              <a:rPr lang="en-US" dirty="0" smtClean="0"/>
              <a:t>Selects </a:t>
            </a:r>
            <a:r>
              <a:rPr lang="en-US" dirty="0"/>
              <a:t>a set of codes from those defined by one or more code systems</a:t>
            </a:r>
          </a:p>
          <a:p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29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ConceptMap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52929"/>
            <a:ext cx="7382905" cy="2972215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381000" y="4797152"/>
            <a:ext cx="8382000" cy="14401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 smtClean="0"/>
              <a:t>Define </a:t>
            </a:r>
            <a:r>
              <a:rPr lang="en-US" b="1" kern="0" dirty="0" smtClean="0"/>
              <a:t>mapping</a:t>
            </a:r>
          </a:p>
          <a:p>
            <a:pPr marL="0" indent="0">
              <a:buNone/>
            </a:pPr>
            <a:r>
              <a:rPr lang="en-US" sz="2800" kern="0" dirty="0" smtClean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1964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OperationDefinition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045109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Extend/restrict the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Defines interactions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3" y="1700808"/>
            <a:ext cx="6039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9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Describes </a:t>
            </a:r>
            <a:r>
              <a:rPr lang="en-US" dirty="0"/>
              <a:t>additional operations over and above the RESTful interactions defined in the </a:t>
            </a:r>
            <a:r>
              <a:rPr lang="en-US" dirty="0" smtClean="0"/>
              <a:t>specification</a:t>
            </a:r>
          </a:p>
          <a:p>
            <a:r>
              <a:rPr lang="en-US" dirty="0" smtClean="0"/>
              <a:t>What is the name?</a:t>
            </a:r>
          </a:p>
          <a:p>
            <a:r>
              <a:rPr lang="en-US" dirty="0" smtClean="0"/>
              <a:t>Input/output parameters</a:t>
            </a:r>
            <a:endParaRPr lang="en-US" dirty="0"/>
          </a:p>
          <a:p>
            <a:r>
              <a:rPr lang="en-US" dirty="0" smtClean="0"/>
              <a:t>What </a:t>
            </a:r>
            <a:r>
              <a:rPr lang="en-US" dirty="0"/>
              <a:t>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22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SearchParameter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4679265"/>
            <a:ext cx="75608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Extend/restrict searches</a:t>
            </a:r>
          </a:p>
          <a:p>
            <a:r>
              <a:rPr lang="en-US" sz="2400" dirty="0" smtClean="0"/>
              <a:t>Describes </a:t>
            </a:r>
            <a:r>
              <a:rPr lang="en-US" sz="2400" dirty="0"/>
              <a:t>additional </a:t>
            </a:r>
            <a:r>
              <a:rPr lang="en-US" sz="2400" dirty="0" smtClean="0"/>
              <a:t>searches to filter resources</a:t>
            </a:r>
            <a:endParaRPr lang="en-US" sz="2400" kern="0" dirty="0" smtClean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is the name?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Elements filtered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Resource the search works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4829849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4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96" y="1124744"/>
            <a:ext cx="6115904" cy="5422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1844824"/>
            <a:ext cx="27363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 </a:t>
            </a:r>
            <a:r>
              <a:rPr lang="en-US" sz="2000" b="1" dirty="0"/>
              <a:t>set of capabilities of a FHIR </a:t>
            </a:r>
            <a:r>
              <a:rPr lang="en-US" sz="2000" b="1" dirty="0" smtClean="0"/>
              <a:t>Server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dirty="0"/>
              <a:t>Binds all conformance resources </a:t>
            </a:r>
            <a:r>
              <a:rPr lang="en-US" sz="2000" dirty="0" smtClean="0"/>
              <a:t>together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144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 of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5536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Introduction to FHIR Conformance Layer</a:t>
            </a:r>
          </a:p>
          <a:p>
            <a:r>
              <a:rPr lang="en-US" kern="0" dirty="0" smtClean="0"/>
              <a:t>Principal components</a:t>
            </a:r>
          </a:p>
          <a:p>
            <a:r>
              <a:rPr lang="en-US" kern="0" dirty="0" smtClean="0"/>
              <a:t>FHIR Conformance Resources</a:t>
            </a:r>
          </a:p>
          <a:p>
            <a:r>
              <a:rPr lang="en-US" kern="0" dirty="0" smtClean="0"/>
              <a:t>Implementation Guides</a:t>
            </a:r>
          </a:p>
          <a:p>
            <a:r>
              <a:rPr lang="en-US" kern="0" dirty="0" err="1" smtClean="0"/>
              <a:t>ValueSet</a:t>
            </a:r>
            <a:endParaRPr lang="en-US" kern="0" dirty="0" smtClean="0"/>
          </a:p>
          <a:p>
            <a:r>
              <a:rPr lang="en-US" kern="0" dirty="0" err="1" smtClean="0"/>
              <a:t>StructureDefinition</a:t>
            </a:r>
            <a:endParaRPr lang="en-US" kern="0" dirty="0" smtClean="0"/>
          </a:p>
          <a:p>
            <a:r>
              <a:rPr lang="en-US" kern="0" dirty="0" smtClean="0"/>
              <a:t>Registry</a:t>
            </a:r>
          </a:p>
          <a:p>
            <a:endParaRPr lang="en-US" kern="0" dirty="0" smtClean="0"/>
          </a:p>
          <a:p>
            <a:endParaRPr lang="en-US" sz="2400" kern="0" dirty="0" smtClean="0"/>
          </a:p>
          <a:p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234545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Conformance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Describes </a:t>
            </a:r>
            <a:r>
              <a:rPr lang="en-US" dirty="0"/>
              <a:t>how a client or server uses or should use the FHIR API</a:t>
            </a:r>
          </a:p>
          <a:p>
            <a:r>
              <a:rPr lang="en-US" dirty="0" smtClean="0"/>
              <a:t>Which </a:t>
            </a:r>
            <a:r>
              <a:rPr lang="en-US" dirty="0"/>
              <a:t>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32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517334" y="2235861"/>
            <a:ext cx="7166181" cy="407345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95536" y="1556793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the core spec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760913" y="2617586"/>
            <a:ext cx="6187351" cy="42404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956624" y="2985693"/>
            <a:ext cx="6351680" cy="353965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6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1556793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395537" y="2204863"/>
            <a:ext cx="5872982" cy="376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the core spec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1043608" y="2420889"/>
            <a:ext cx="5865837" cy="3714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691680" y="2636912"/>
            <a:ext cx="5860244" cy="37000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2335765" y="2960398"/>
            <a:ext cx="5332579" cy="35360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54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guides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465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</a:t>
            </a:r>
            <a:r>
              <a:rPr lang="nl-NL" dirty="0" smtClean="0"/>
              <a:t>hir.hl7.org</a:t>
            </a:r>
          </a:p>
          <a:p>
            <a:pPr lvl="1"/>
            <a:r>
              <a:rPr lang="nl-NL" dirty="0" err="1" smtClean="0"/>
              <a:t>Implementation</a:t>
            </a:r>
            <a:r>
              <a:rPr lang="nl-NL" dirty="0" smtClean="0"/>
              <a:t> &gt; </a:t>
            </a:r>
            <a:r>
              <a:rPr lang="nl-NL" dirty="0" err="1" smtClean="0"/>
              <a:t>Implementation</a:t>
            </a:r>
            <a:r>
              <a:rPr lang="nl-NL" dirty="0" smtClean="0"/>
              <a:t> Guides</a:t>
            </a:r>
          </a:p>
          <a:p>
            <a:endParaRPr lang="nl-NL" dirty="0" smtClean="0"/>
          </a:p>
          <a:p>
            <a:r>
              <a:rPr lang="nl-NL" dirty="0" err="1" smtClean="0"/>
              <a:t>Argonaut</a:t>
            </a:r>
            <a:endParaRPr lang="nl-NL" dirty="0" smtClean="0"/>
          </a:p>
          <a:p>
            <a:r>
              <a:rPr lang="nl-NL" dirty="0" smtClean="0"/>
              <a:t>DAF</a:t>
            </a:r>
          </a:p>
          <a:p>
            <a:r>
              <a:rPr lang="nl-NL" dirty="0" err="1" smtClean="0"/>
              <a:t>QICore</a:t>
            </a:r>
            <a:endParaRPr lang="nl-NL" dirty="0" smtClean="0"/>
          </a:p>
          <a:p>
            <a:r>
              <a:rPr lang="nl-NL" dirty="0" smtClean="0"/>
              <a:t>SDC</a:t>
            </a:r>
          </a:p>
          <a:p>
            <a:r>
              <a:rPr lang="nl-NL" dirty="0" err="1" smtClean="0"/>
              <a:t>USLab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836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Different Kinds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17378"/>
              </p:ext>
            </p:extLst>
          </p:nvPr>
        </p:nvGraphicFramePr>
        <p:xfrm>
          <a:off x="381000" y="1828800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31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Profile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Introductory narrative</a:t>
            </a:r>
          </a:p>
          <a:p>
            <a:pPr lvl="1"/>
            <a:r>
              <a:rPr lang="en-US" dirty="0" smtClean="0"/>
              <a:t>Scope </a:t>
            </a:r>
            <a:r>
              <a:rPr lang="en-US" smtClean="0"/>
              <a:t>&amp; boundaries</a:t>
            </a:r>
            <a:endParaRPr lang="en-US" dirty="0" smtClean="0"/>
          </a:p>
          <a:p>
            <a:pPr lvl="1"/>
            <a:r>
              <a:rPr lang="en-US" dirty="0" smtClean="0"/>
              <a:t>Mapping to high-level terms from </a:t>
            </a:r>
            <a:r>
              <a:rPr lang="en-US" dirty="0" err="1" smtClean="0"/>
              <a:t>usecases</a:t>
            </a:r>
            <a:endParaRPr lang="en-US" dirty="0" smtClean="0"/>
          </a:p>
          <a:p>
            <a:pPr lvl="1"/>
            <a:r>
              <a:rPr lang="en-US" dirty="0" smtClean="0"/>
              <a:t>Profile specific guidance</a:t>
            </a:r>
          </a:p>
          <a:p>
            <a:r>
              <a:rPr lang="en-US" dirty="0" err="1" smtClean="0"/>
              <a:t>Datastructures</a:t>
            </a:r>
            <a:r>
              <a:rPr lang="en-US" dirty="0" smtClean="0"/>
              <a:t> (</a:t>
            </a:r>
            <a:r>
              <a:rPr lang="en-US" dirty="0" err="1" smtClean="0"/>
              <a:t>StructureDefinitions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Core extensions used</a:t>
            </a:r>
          </a:p>
          <a:p>
            <a:r>
              <a:rPr lang="en-US" dirty="0" err="1" smtClean="0"/>
              <a:t>Valuesets</a:t>
            </a:r>
            <a:endParaRPr lang="en-US" dirty="0" smtClean="0"/>
          </a:p>
          <a:p>
            <a:r>
              <a:rPr lang="en-US" dirty="0" smtClean="0"/>
              <a:t>Operations, Search Parameters</a:t>
            </a:r>
          </a:p>
          <a:p>
            <a:r>
              <a:rPr lang="en-US" dirty="0" err="1" smtClean="0"/>
              <a:t>NamingSystems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AB5BD8A-3747-416E-8D4C-F9739C2CDBBE}" type="slidenum">
              <a:rPr lang="de-DE" altLang="nl-NL" smtClean="0"/>
              <a:pPr>
                <a:defRPr/>
              </a:pPr>
              <a:t>36</a:t>
            </a:fld>
            <a:endParaRPr lang="de-DE" altLang="nl-NL"/>
          </a:p>
        </p:txBody>
      </p:sp>
      <p:sp>
        <p:nvSpPr>
          <p:cNvPr id="6" name="Flowchart: Card 5"/>
          <p:cNvSpPr/>
          <p:nvPr/>
        </p:nvSpPr>
        <p:spPr bwMode="auto">
          <a:xfrm rot="1299620">
            <a:off x="5186041" y="4560619"/>
            <a:ext cx="3647989" cy="1293838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May </a:t>
            </a:r>
            <a:r>
              <a:rPr kumimoji="0" lang="nl-NL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</a:t>
            </a:r>
            <a:r>
              <a: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re-</a:t>
            </a:r>
            <a:r>
              <a:rPr kumimoji="0" lang="nl-NL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used</a:t>
            </a:r>
            <a:r>
              <a: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on </a:t>
            </a:r>
            <a:r>
              <a:rPr kumimoji="0" lang="nl-NL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Implementation</a:t>
            </a:r>
            <a:r>
              <a: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Guide level </a:t>
            </a:r>
            <a:r>
              <a:rPr kumimoji="0" lang="nl-NL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</a:t>
            </a:r>
            <a:r>
              <a: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share </a:t>
            </a:r>
            <a:r>
              <a:rPr kumimoji="0" lang="nl-NL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across</a:t>
            </a:r>
            <a:r>
              <a: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nl-NL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profiles</a:t>
            </a:r>
            <a:r>
              <a: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923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Typical</a:t>
            </a:r>
            <a:r>
              <a:rPr lang="nl-NL" dirty="0" smtClean="0"/>
              <a:t> Content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err="1" smtClean="0"/>
              <a:t>Title</a:t>
            </a:r>
            <a:endParaRPr lang="nl-NL" sz="2000" dirty="0" smtClean="0"/>
          </a:p>
          <a:p>
            <a:r>
              <a:rPr lang="nl-NL" sz="2000" dirty="0" err="1" smtClean="0"/>
              <a:t>Table</a:t>
            </a:r>
            <a:r>
              <a:rPr lang="nl-NL" sz="2000" dirty="0" smtClean="0"/>
              <a:t> of contents</a:t>
            </a:r>
          </a:p>
          <a:p>
            <a:r>
              <a:rPr lang="nl-NL" sz="2000" dirty="0" smtClean="0"/>
              <a:t>Document information</a:t>
            </a:r>
          </a:p>
          <a:p>
            <a:r>
              <a:rPr lang="nl-NL" sz="2000" dirty="0" err="1" smtClean="0"/>
              <a:t>Introduction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the</a:t>
            </a:r>
            <a:r>
              <a:rPr lang="nl-NL" sz="2000" dirty="0" smtClean="0"/>
              <a:t> guide</a:t>
            </a:r>
          </a:p>
          <a:p>
            <a:r>
              <a:rPr lang="nl-NL" sz="2000" dirty="0" err="1" smtClean="0"/>
              <a:t>Principles</a:t>
            </a:r>
            <a:r>
              <a:rPr lang="nl-NL" sz="2000" dirty="0" smtClean="0"/>
              <a:t> &amp; background</a:t>
            </a:r>
          </a:p>
          <a:p>
            <a:r>
              <a:rPr lang="en-US" sz="2000" dirty="0" smtClean="0"/>
              <a:t>Functional requirements and high-level use cases</a:t>
            </a:r>
          </a:p>
          <a:p>
            <a:r>
              <a:rPr lang="nl-NL" sz="2000" dirty="0" smtClean="0"/>
              <a:t>Design </a:t>
            </a:r>
            <a:r>
              <a:rPr lang="nl-NL" sz="2000" dirty="0" err="1" smtClean="0"/>
              <a:t>considerations</a:t>
            </a:r>
            <a:endParaRPr lang="nl-NL" sz="2000" dirty="0" smtClean="0"/>
          </a:p>
          <a:p>
            <a:r>
              <a:rPr lang="nl-NL" sz="2000" dirty="0" smtClean="0"/>
              <a:t>Package contents (= </a:t>
            </a:r>
            <a:r>
              <a:rPr lang="nl-NL" sz="2000" dirty="0" err="1" smtClean="0"/>
              <a:t>use</a:t>
            </a:r>
            <a:r>
              <a:rPr lang="nl-NL" sz="2000" dirty="0" smtClean="0"/>
              <a:t> case?)</a:t>
            </a:r>
          </a:p>
          <a:p>
            <a:r>
              <a:rPr lang="nl-NL" sz="2000" dirty="0" smtClean="0"/>
              <a:t>Privacy </a:t>
            </a:r>
            <a:r>
              <a:rPr lang="nl-NL" sz="2000" dirty="0" err="1" smtClean="0"/>
              <a:t>and</a:t>
            </a:r>
            <a:r>
              <a:rPr lang="nl-NL" sz="2000" dirty="0" smtClean="0"/>
              <a:t> security </a:t>
            </a:r>
            <a:r>
              <a:rPr lang="nl-NL" sz="2000" dirty="0" err="1" smtClean="0"/>
              <a:t>guidance</a:t>
            </a:r>
            <a:r>
              <a:rPr lang="nl-NL" sz="2000" dirty="0" smtClean="0"/>
              <a:t> </a:t>
            </a:r>
          </a:p>
          <a:p>
            <a:r>
              <a:rPr lang="nl-NL" sz="2000" dirty="0" err="1" smtClean="0"/>
              <a:t>Testing</a:t>
            </a:r>
            <a:r>
              <a:rPr lang="nl-NL" sz="2000" dirty="0" smtClean="0"/>
              <a:t> </a:t>
            </a:r>
            <a:r>
              <a:rPr lang="nl-NL" sz="2000" dirty="0" err="1" smtClean="0"/>
              <a:t>and</a:t>
            </a:r>
            <a:r>
              <a:rPr lang="nl-NL" sz="2000" dirty="0" smtClean="0"/>
              <a:t> </a:t>
            </a:r>
            <a:r>
              <a:rPr lang="nl-NL" sz="2000" dirty="0" err="1" smtClean="0"/>
              <a:t>certification</a:t>
            </a:r>
            <a:endParaRPr lang="nl-NL" sz="2000" dirty="0" smtClean="0"/>
          </a:p>
          <a:p>
            <a:r>
              <a:rPr lang="nl-NL" sz="2000" dirty="0" smtClean="0"/>
              <a:t>Appendix</a:t>
            </a:r>
          </a:p>
          <a:p>
            <a:r>
              <a:rPr lang="en-US" sz="2000" dirty="0" smtClean="0"/>
              <a:t>List of all artifacts used in this guide</a:t>
            </a:r>
            <a:endParaRPr lang="nl-NL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11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ImplementationGuide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New resource type </a:t>
            </a:r>
            <a:r>
              <a:rPr lang="nl-NL" dirty="0" err="1" smtClean="0"/>
              <a:t>introduced</a:t>
            </a:r>
            <a:r>
              <a:rPr lang="nl-NL" dirty="0" smtClean="0"/>
              <a:t> in DSTU2 1.0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Defines</a:t>
            </a:r>
            <a:r>
              <a:rPr lang="nl-NL" dirty="0" smtClean="0"/>
              <a:t>:</a:t>
            </a:r>
          </a:p>
          <a:p>
            <a:r>
              <a:rPr lang="nl-NL" dirty="0" err="1" smtClean="0"/>
              <a:t>Conformance</a:t>
            </a:r>
            <a:r>
              <a:rPr lang="nl-NL" dirty="0" smtClean="0"/>
              <a:t> Packages</a:t>
            </a:r>
            <a:endParaRPr lang="nl-NL" dirty="0"/>
          </a:p>
          <a:p>
            <a:r>
              <a:rPr lang="nl-NL" dirty="0" err="1" smtClean="0"/>
              <a:t>Documentation</a:t>
            </a:r>
            <a:r>
              <a:rPr lang="nl-NL" dirty="0" smtClean="0"/>
              <a:t> Pages</a:t>
            </a:r>
          </a:p>
          <a:p>
            <a:r>
              <a:rPr lang="nl-NL" dirty="0" smtClean="0"/>
              <a:t>Global </a:t>
            </a:r>
            <a:r>
              <a:rPr lang="nl-NL" dirty="0" err="1" smtClean="0"/>
              <a:t>Profiles</a:t>
            </a:r>
            <a:endParaRPr lang="nl-NL" dirty="0" smtClean="0"/>
          </a:p>
          <a:p>
            <a:r>
              <a:rPr lang="nl-NL" dirty="0" err="1" smtClean="0"/>
              <a:t>Dependencies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0697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636912"/>
            <a:ext cx="2924583" cy="32198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Conformance</a:t>
            </a:r>
            <a:r>
              <a:rPr lang="nl-NL" dirty="0" smtClean="0"/>
              <a:t> Package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Defines</a:t>
            </a:r>
            <a:r>
              <a:rPr lang="nl-NL" dirty="0" smtClean="0"/>
              <a:t> a set of </a:t>
            </a:r>
            <a:r>
              <a:rPr lang="nl-NL" dirty="0" err="1" smtClean="0"/>
              <a:t>conceptually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conformance</a:t>
            </a:r>
            <a:r>
              <a:rPr lang="nl-NL" dirty="0" smtClean="0"/>
              <a:t> resources</a:t>
            </a:r>
          </a:p>
          <a:p>
            <a:r>
              <a:rPr lang="nl-NL" dirty="0" err="1" smtClean="0"/>
              <a:t>Provides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 resources</a:t>
            </a:r>
          </a:p>
          <a:p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conformance</a:t>
            </a:r>
            <a:r>
              <a:rPr lang="nl-NL" dirty="0"/>
              <a:t> </a:t>
            </a:r>
            <a:r>
              <a:rPr lang="nl-NL" dirty="0" err="1"/>
              <a:t>validation</a:t>
            </a:r>
            <a:r>
              <a:rPr lang="nl-NL" dirty="0"/>
              <a:t> of </a:t>
            </a:r>
            <a:r>
              <a:rPr lang="nl-NL" dirty="0" smtClean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17162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800" dirty="0" smtClean="0"/>
              <a:t>FHIR Conformance Layer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Documentation</a:t>
            </a:r>
            <a:r>
              <a:rPr lang="nl-NL" dirty="0" smtClean="0"/>
              <a:t> Pages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Provides</a:t>
            </a:r>
            <a:r>
              <a:rPr lang="nl-NL" dirty="0" smtClean="0"/>
              <a:t> </a:t>
            </a:r>
            <a:r>
              <a:rPr lang="nl-NL" dirty="0" err="1" smtClean="0"/>
              <a:t>detailed</a:t>
            </a:r>
            <a:r>
              <a:rPr lang="nl-NL" dirty="0" smtClean="0"/>
              <a:t> </a:t>
            </a:r>
            <a:r>
              <a:rPr lang="nl-NL" dirty="0" err="1" smtClean="0"/>
              <a:t>description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conformance</a:t>
            </a:r>
            <a:r>
              <a:rPr lang="nl-NL" dirty="0" smtClean="0"/>
              <a:t> resources</a:t>
            </a:r>
          </a:p>
          <a:p>
            <a:r>
              <a:rPr lang="nl-NL" dirty="0" smtClean="0"/>
              <a:t>E.g. HTML, </a:t>
            </a:r>
            <a:r>
              <a:rPr lang="nl-NL" dirty="0" err="1" smtClean="0"/>
              <a:t>Markdown</a:t>
            </a:r>
            <a:endParaRPr lang="nl-NL" dirty="0" smtClean="0"/>
          </a:p>
          <a:p>
            <a:r>
              <a:rPr lang="nl-NL" dirty="0" err="1" smtClean="0"/>
              <a:t>Binaries</a:t>
            </a:r>
            <a:r>
              <a:rPr lang="nl-NL" dirty="0" smtClean="0"/>
              <a:t>: </a:t>
            </a:r>
            <a:r>
              <a:rPr lang="nl-NL" dirty="0" err="1" smtClean="0"/>
              <a:t>css</a:t>
            </a:r>
            <a:r>
              <a:rPr lang="nl-NL" dirty="0" smtClean="0"/>
              <a:t>, </a:t>
            </a:r>
            <a:r>
              <a:rPr lang="nl-NL" dirty="0" err="1" smtClean="0"/>
              <a:t>js</a:t>
            </a:r>
            <a:r>
              <a:rPr lang="nl-NL" dirty="0" smtClean="0"/>
              <a:t>, </a:t>
            </a:r>
            <a:r>
              <a:rPr lang="nl-NL" dirty="0" err="1" smtClean="0"/>
              <a:t>img</a:t>
            </a:r>
            <a:r>
              <a:rPr lang="nl-NL" dirty="0" smtClean="0"/>
              <a:t>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347448"/>
            <a:ext cx="3210373" cy="1810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80684"/>
            <a:ext cx="341995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Global </a:t>
            </a:r>
            <a:r>
              <a:rPr lang="nl-NL" dirty="0" err="1" smtClean="0"/>
              <a:t>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set of profiles that all resources covered by this implementation guide must conform </a:t>
            </a:r>
            <a:r>
              <a:rPr lang="en-US" dirty="0" smtClean="0"/>
              <a:t>to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 A </a:t>
            </a:r>
            <a:r>
              <a:rPr lang="en-US" dirty="0"/>
              <a:t>resource can conform to the default profile by conforming to any profile derived from it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263131"/>
            <a:ext cx="2734057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5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Dependencies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ImplementationGuide</a:t>
            </a:r>
            <a:r>
              <a:rPr lang="en-US" dirty="0" smtClean="0"/>
              <a:t> resources </a:t>
            </a:r>
            <a:r>
              <a:rPr lang="en-US" dirty="0"/>
              <a:t>this </a:t>
            </a:r>
            <a:r>
              <a:rPr lang="en-US" dirty="0" smtClean="0"/>
              <a:t>guide depends on</a:t>
            </a:r>
          </a:p>
          <a:p>
            <a:endParaRPr lang="en-US" dirty="0" smtClean="0"/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smtClean="0"/>
              <a:t>Reference (hyperlink)</a:t>
            </a:r>
          </a:p>
          <a:p>
            <a:pPr lvl="1"/>
            <a:r>
              <a:rPr lang="en-US" dirty="0" smtClean="0"/>
              <a:t>Inclusion (embed)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780928"/>
            <a:ext cx="232442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Publish!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2411760" y="4643325"/>
            <a:ext cx="1828806" cy="657883"/>
            <a:chOff x="2216637" y="3226662"/>
            <a:chExt cx="2143806" cy="657883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45991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smtClean="0"/>
                <a:t>Test &amp; </a:t>
              </a:r>
              <a:r>
                <a:rPr lang="nl-NL" sz="1600" dirty="0" err="1" smtClean="0"/>
                <a:t>Verify</a:t>
              </a:r>
              <a:endParaRPr lang="nl-NL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76128" y="1949692"/>
            <a:ext cx="3654606" cy="1765774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53063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 smtClean="0"/>
                <a:t>Publish</a:t>
              </a:r>
              <a:endParaRPr lang="nl-NL" sz="16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42702" y="1772816"/>
            <a:ext cx="3427779" cy="1650209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Guide</a:t>
              </a:r>
              <a:endParaRPr lang="nl-NL" dirty="0"/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467544" y="2782633"/>
            <a:ext cx="1966846" cy="2441045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5" y="163564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smtClean="0"/>
                <a:t>Author &amp; Store</a:t>
              </a:r>
              <a:endParaRPr lang="nl-NL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3446413"/>
            <a:ext cx="3899476" cy="2402255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 smtClean="0"/>
                <a:t>Implement</a:t>
              </a:r>
              <a:endParaRPr lang="nl-NL" sz="16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577760" y="3646765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0"/>
              </a:rPr>
              <a:t>http://</a:t>
            </a:r>
            <a:r>
              <a:rPr lang="en-US" u="sng" dirty="0" smtClean="0">
                <a:hlinkClick r:id="rId20"/>
              </a:rPr>
              <a:t>simplifier.net</a:t>
            </a:r>
            <a:endParaRPr lang="en-US" u="sng" dirty="0" smtClean="0"/>
          </a:p>
          <a:p>
            <a:r>
              <a:rPr lang="en-US" u="sng" dirty="0" smtClean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u="sng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4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 - Lipid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9395"/>
            <a:ext cx="6476999" cy="4479925"/>
          </a:xfrm>
        </p:spPr>
      </p:pic>
      <p:sp>
        <p:nvSpPr>
          <p:cNvPr id="3" name="TextBox 2"/>
          <p:cNvSpPr txBox="1"/>
          <p:nvPr/>
        </p:nvSpPr>
        <p:spPr>
          <a:xfrm>
            <a:off x="1043608" y="5800159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hlinkClick r:id="rId4"/>
              </a:rPr>
              <a:t>http://hl7.org/implement/standards/fhir/lipid-report.html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96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sets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5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Coded types</a:t>
            </a:r>
            <a:endParaRPr lang="nl-NL" dirty="0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791" y="5266747"/>
            <a:ext cx="6878010" cy="111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 bwMode="auto">
          <a:xfrm flipH="1">
            <a:off x="4165006" y="4909945"/>
            <a:ext cx="839042" cy="53527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4048" y="458286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Codes are defined in </a:t>
            </a:r>
            <a:r>
              <a:rPr lang="en-US" i="1" dirty="0" smtClean="0"/>
              <a:t>code systems</a:t>
            </a:r>
            <a:endParaRPr lang="nl-NL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2936173"/>
            <a:ext cx="1646145" cy="178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545" y="2616174"/>
            <a:ext cx="1676634" cy="105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77281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Profile, we may want to limit the codes that can possibly be used in coded elements in the Resources</a:t>
            </a:r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555776" y="3212976"/>
            <a:ext cx="64807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1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23252" y="1916832"/>
            <a:ext cx="2110912" cy="3672289"/>
            <a:chOff x="1323252" y="1916832"/>
            <a:chExt cx="2110912" cy="3672289"/>
          </a:xfrm>
        </p:grpSpPr>
        <p:sp>
          <p:nvSpPr>
            <p:cNvPr id="5" name="TextBox 4"/>
            <p:cNvSpPr txBox="1"/>
            <p:nvPr/>
          </p:nvSpPr>
          <p:spPr>
            <a:xfrm>
              <a:off x="1554539" y="5219789"/>
              <a:ext cx="1728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“Code System”</a:t>
              </a:r>
              <a:endParaRPr lang="nl-NL" dirty="0"/>
            </a:p>
          </p:txBody>
        </p:sp>
        <p:pic>
          <p:nvPicPr>
            <p:cNvPr id="19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252" y="1916832"/>
              <a:ext cx="2110912" cy="31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CodeSystem</a:t>
            </a:r>
            <a:r>
              <a:rPr lang="en-US" dirty="0" smtClean="0"/>
              <a:t> vs. </a:t>
            </a:r>
            <a:r>
              <a:rPr lang="en-US" dirty="0" err="1" smtClean="0"/>
              <a:t>ValueSet</a:t>
            </a:r>
            <a:endParaRPr lang="nl-NL" dirty="0"/>
          </a:p>
        </p:txBody>
      </p:sp>
      <p:grpSp>
        <p:nvGrpSpPr>
          <p:cNvPr id="14" name="Group 13"/>
          <p:cNvGrpSpPr/>
          <p:nvPr/>
        </p:nvGrpSpPr>
        <p:grpSpPr>
          <a:xfrm>
            <a:off x="5621441" y="1988840"/>
            <a:ext cx="2334935" cy="3609692"/>
            <a:chOff x="5492946" y="1988840"/>
            <a:chExt cx="2334935" cy="3609692"/>
          </a:xfrm>
        </p:grpSpPr>
        <p:sp>
          <p:nvSpPr>
            <p:cNvPr id="6" name="TextBox 5"/>
            <p:cNvSpPr txBox="1"/>
            <p:nvPr/>
          </p:nvSpPr>
          <p:spPr>
            <a:xfrm>
              <a:off x="5492946" y="1988840"/>
              <a:ext cx="2334935" cy="258532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“Dante’s deadly sins”</a:t>
              </a:r>
            </a:p>
            <a:p>
              <a:endParaRPr lang="en-US" dirty="0" smtClean="0"/>
            </a:p>
            <a:p>
              <a:pPr algn="ctr"/>
              <a:r>
                <a:rPr lang="en-US" dirty="0" smtClean="0"/>
                <a:t>Pride</a:t>
              </a:r>
            </a:p>
            <a:p>
              <a:pPr algn="ctr"/>
              <a:r>
                <a:rPr lang="en-US" dirty="0" smtClean="0"/>
                <a:t>Envy</a:t>
              </a:r>
            </a:p>
            <a:p>
              <a:pPr algn="ctr"/>
              <a:r>
                <a:rPr lang="en-US" dirty="0" smtClean="0"/>
                <a:t>Wrath</a:t>
              </a:r>
            </a:p>
            <a:p>
              <a:pPr algn="ctr"/>
              <a:r>
                <a:rPr lang="en-US" dirty="0" smtClean="0"/>
                <a:t>Sloth</a:t>
              </a:r>
            </a:p>
            <a:p>
              <a:pPr algn="ctr"/>
              <a:r>
                <a:rPr lang="en-US" dirty="0" smtClean="0"/>
                <a:t>Avarice</a:t>
              </a:r>
            </a:p>
            <a:p>
              <a:pPr algn="ctr"/>
              <a:r>
                <a:rPr lang="en-US" dirty="0" smtClean="0"/>
                <a:t>Gluttony</a:t>
              </a:r>
            </a:p>
            <a:p>
              <a:pPr algn="ctr"/>
              <a:r>
                <a:rPr lang="en-US" dirty="0" smtClean="0"/>
                <a:t>Lust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68144" y="5229200"/>
              <a:ext cx="1257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</a:t>
              </a:r>
              <a:r>
                <a:rPr lang="en-US" dirty="0" err="1" smtClean="0"/>
                <a:t>ValueSet</a:t>
              </a:r>
              <a:r>
                <a:rPr lang="en-US" dirty="0" smtClean="0"/>
                <a:t>”</a:t>
              </a:r>
              <a:endParaRPr lang="nl-NL" dirty="0"/>
            </a:p>
          </p:txBody>
        </p:sp>
      </p:grpSp>
      <p:sp>
        <p:nvSpPr>
          <p:cNvPr id="10" name="Left Arrow 9"/>
          <p:cNvSpPr/>
          <p:nvPr/>
        </p:nvSpPr>
        <p:spPr bwMode="auto">
          <a:xfrm>
            <a:off x="3434164" y="2924944"/>
            <a:ext cx="2866028" cy="792088"/>
          </a:xfrm>
          <a:prstGeom prst="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Takes 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concepts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from…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084168" y="4077072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An enumeration of terms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Callout 12"/>
          <p:cNvSpPr/>
          <p:nvPr/>
        </p:nvSpPr>
        <p:spPr bwMode="auto">
          <a:xfrm>
            <a:off x="2627784" y="4005064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Definition of terms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19506" y="596490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4932040" y="5939988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88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“Special” cases</a:t>
            </a:r>
            <a:endParaRPr lang="nl-NL" dirty="0"/>
          </a:p>
        </p:txBody>
      </p:sp>
      <p:grpSp>
        <p:nvGrpSpPr>
          <p:cNvPr id="7" name="Group 6"/>
          <p:cNvGrpSpPr/>
          <p:nvPr/>
        </p:nvGrpSpPr>
        <p:grpSpPr>
          <a:xfrm>
            <a:off x="1043608" y="1835261"/>
            <a:ext cx="7844080" cy="2179365"/>
            <a:chOff x="1043608" y="1835261"/>
            <a:chExt cx="7844080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1"/>
              <a:ext cx="3091552" cy="12003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“All words under B”</a:t>
              </a:r>
            </a:p>
            <a:p>
              <a:endParaRPr lang="en-US" dirty="0" smtClean="0"/>
            </a:p>
            <a:p>
              <a:r>
                <a:rPr lang="en-US" dirty="0" smtClean="0"/>
                <a:t>“All words in the</a:t>
              </a:r>
            </a:p>
            <a:p>
              <a:r>
                <a:rPr lang="en-US" dirty="0" smtClean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Takes </a:t>
              </a:r>
              <a:r>
                <a:rPr kumimoji="0" lang="en-US" sz="18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concepts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from…</a:t>
              </a:r>
              <a:endPara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148064" y="1124744"/>
            <a:ext cx="2880320" cy="1088467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 need to write them all down!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26412" y="3591014"/>
            <a:ext cx="7164810" cy="2862322"/>
            <a:chOff x="1026412" y="3591014"/>
            <a:chExt cx="7164810" cy="2862322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Takes </a:t>
              </a:r>
              <a:r>
                <a:rPr kumimoji="0" lang="en-US" sz="18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concepts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from…</a:t>
              </a:r>
              <a:endPara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164810" cy="2862322"/>
              <a:chOff x="1026412" y="3591014"/>
              <a:chExt cx="7164810" cy="2862322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Takes </a:t>
                </a:r>
                <a:r>
                  <a:rPr kumimoji="0" lang="en-US" sz="18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concepts</a:t>
                </a: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from…</a:t>
                </a:r>
                <a:endParaRPr kumimoji="0" lang="nl-NL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1963038" cy="286232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“Words for ‘nerd’”</a:t>
                </a:r>
              </a:p>
              <a:p>
                <a:endParaRPr lang="en-US" dirty="0" smtClean="0"/>
              </a:p>
              <a:p>
                <a:pPr algn="ctr"/>
                <a:r>
                  <a:rPr lang="en-US" dirty="0" smtClean="0"/>
                  <a:t>Bookworm</a:t>
                </a:r>
              </a:p>
              <a:p>
                <a:pPr algn="ctr"/>
                <a:r>
                  <a:rPr lang="en-US" dirty="0" smtClean="0"/>
                  <a:t>Geek</a:t>
                </a:r>
              </a:p>
              <a:p>
                <a:pPr algn="ctr"/>
                <a:r>
                  <a:rPr lang="en-US" dirty="0" smtClean="0"/>
                  <a:t>Grind</a:t>
                </a:r>
              </a:p>
              <a:p>
                <a:pPr algn="ctr"/>
                <a:r>
                  <a:rPr lang="en-US" dirty="0" smtClean="0"/>
                  <a:t>Weenie</a:t>
                </a:r>
              </a:p>
              <a:p>
                <a:pPr algn="ctr"/>
                <a:r>
                  <a:rPr lang="en-US" dirty="0" smtClean="0"/>
                  <a:t>Wonk</a:t>
                </a:r>
              </a:p>
              <a:p>
                <a:pPr algn="ctr"/>
                <a:r>
                  <a:rPr lang="en-US" dirty="0" smtClean="0"/>
                  <a:t>Dink (slang)</a:t>
                </a:r>
              </a:p>
              <a:p>
                <a:pPr algn="ctr"/>
                <a:r>
                  <a:rPr lang="en-US" dirty="0" smtClean="0"/>
                  <a:t>Dork (slang)</a:t>
                </a:r>
              </a:p>
              <a:p>
                <a:pPr algn="ctr"/>
                <a:r>
                  <a:rPr lang="en-US" dirty="0" err="1" smtClean="0"/>
                  <a:t>Swot</a:t>
                </a:r>
                <a:r>
                  <a:rPr lang="en-US" dirty="0" smtClean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347864" y="5517232"/>
            <a:ext cx="2952328" cy="1224136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Can take concepts from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multipe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codingsystems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!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of </a:t>
            </a:r>
            <a:r>
              <a:rPr lang="en-US" dirty="0" err="1" smtClean="0"/>
              <a:t>CodeSystems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refer to </a:t>
            </a:r>
            <a:r>
              <a:rPr lang="en-US" dirty="0" err="1" smtClean="0"/>
              <a:t>CodeSystems</a:t>
            </a:r>
            <a:r>
              <a:rPr lang="en-US" dirty="0" smtClean="0"/>
              <a:t>, you use a URL (instead of OID in v2 and v3):</a:t>
            </a:r>
          </a:p>
          <a:p>
            <a:pPr lvl="1"/>
            <a:r>
              <a:rPr lang="nl-NL" dirty="0" smtClean="0"/>
              <a:t>http</a:t>
            </a:r>
            <a:r>
              <a:rPr lang="nl-NL" dirty="0"/>
              <a:t>://</a:t>
            </a:r>
            <a:r>
              <a:rPr lang="nl-NL" dirty="0" smtClean="0"/>
              <a:t>snomed.info/sct</a:t>
            </a:r>
          </a:p>
          <a:p>
            <a:pPr lvl="1"/>
            <a:r>
              <a:rPr lang="nl-NL" dirty="0"/>
              <a:t>http://</a:t>
            </a:r>
            <a:r>
              <a:rPr lang="nl-NL" dirty="0" smtClean="0"/>
              <a:t>loinc.org</a:t>
            </a:r>
          </a:p>
          <a:p>
            <a:pPr lvl="1"/>
            <a:r>
              <a:rPr lang="nl-NL" dirty="0"/>
              <a:t>http://</a:t>
            </a:r>
            <a:r>
              <a:rPr lang="nl-NL" b="1" dirty="0"/>
              <a:t>hl7.org</a:t>
            </a:r>
            <a:r>
              <a:rPr lang="nl-NL" dirty="0"/>
              <a:t>/fhir/sid/icd-10</a:t>
            </a:r>
            <a:endParaRPr lang="nl-NL" dirty="0" smtClean="0"/>
          </a:p>
          <a:p>
            <a:r>
              <a:rPr lang="en-US" dirty="0" smtClean="0"/>
              <a:t>We have introduced them for v2 and v3:</a:t>
            </a:r>
          </a:p>
          <a:p>
            <a:pPr lvl="1"/>
            <a:r>
              <a:rPr lang="nl-NL" dirty="0"/>
              <a:t>http://</a:t>
            </a:r>
            <a:r>
              <a:rPr lang="nl-NL" dirty="0" smtClean="0"/>
              <a:t>hl7.org/fhir/v2/</a:t>
            </a:r>
            <a:r>
              <a:rPr lang="nl-NL" u="sng" dirty="0" smtClean="0"/>
              <a:t>0078</a:t>
            </a:r>
          </a:p>
          <a:p>
            <a:pPr lvl="1"/>
            <a:r>
              <a:rPr lang="nl-NL" dirty="0"/>
              <a:t>http://</a:t>
            </a:r>
            <a:r>
              <a:rPr lang="nl-NL" dirty="0" smtClean="0"/>
              <a:t>hl7.org/fhir/v3/</a:t>
            </a:r>
            <a:r>
              <a:rPr lang="nl-NL" u="sng" dirty="0" smtClean="0"/>
              <a:t>ActClass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360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/>
              <a:t>different contexts in </a:t>
            </a:r>
            <a:r>
              <a:rPr lang="en-US" dirty="0" smtClean="0"/>
              <a:t>healthcare,</a:t>
            </a:r>
            <a:br>
              <a:rPr lang="en-US" dirty="0" smtClean="0"/>
            </a:br>
            <a:r>
              <a:rPr lang="en-US" dirty="0" smtClean="0"/>
              <a:t>but a single set of Resources</a:t>
            </a:r>
          </a:p>
          <a:p>
            <a:r>
              <a:rPr lang="en-US" dirty="0" smtClean="0"/>
              <a:t>FHIR provides a “platform specification”</a:t>
            </a:r>
          </a:p>
          <a:p>
            <a:r>
              <a:rPr lang="en-US" dirty="0" smtClean="0"/>
              <a:t>Requires further adaptation to context of use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96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Coded types (again)</a:t>
            </a:r>
            <a:endParaRPr lang="nl-NL" dirty="0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4807824"/>
            <a:ext cx="6879831" cy="111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1772816"/>
            <a:ext cx="2472083" cy="2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 flipH="1">
            <a:off x="2483768" y="2708920"/>
            <a:ext cx="295232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6096" y="252425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uri</a:t>
            </a:r>
            <a:r>
              <a:rPr lang="en-US" dirty="0" smtClean="0"/>
              <a:t> of the system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676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260648"/>
            <a:ext cx="7087589" cy="606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1979712" y="2780929"/>
            <a:ext cx="1944216" cy="512664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051720" y="4149081"/>
            <a:ext cx="1872208" cy="504056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67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ValueSets</a:t>
            </a:r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7"/>
          <a:stretch/>
        </p:blipFill>
        <p:spPr bwMode="auto">
          <a:xfrm>
            <a:off x="451874" y="1851886"/>
            <a:ext cx="8373150" cy="447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1835696" y="5445223"/>
            <a:ext cx="3528392" cy="1008113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6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ValueSets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8196" y="188640"/>
            <a:ext cx="4736292" cy="641826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1895921"/>
            <a:ext cx="3672408" cy="3693319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This models what we have been discussing so far: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ValueSet</a:t>
            </a:r>
            <a:r>
              <a:rPr lang="en-US" dirty="0" smtClean="0"/>
              <a:t> has metadata (much like Profile: identifier, version, name,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ValueSet</a:t>
            </a:r>
            <a:r>
              <a:rPr lang="en-US" dirty="0" smtClean="0"/>
              <a:t> is built by </a:t>
            </a:r>
            <a:r>
              <a:rPr lang="en-US" i="1" dirty="0" smtClean="0"/>
              <a:t>inclusion</a:t>
            </a:r>
            <a:r>
              <a:rPr lang="en-US" dirty="0" smtClean="0"/>
              <a:t> of terms from </a:t>
            </a:r>
            <a:r>
              <a:rPr lang="en-US" dirty="0" err="1" smtClean="0"/>
              <a:t>CodeSystems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ValueSet</a:t>
            </a:r>
            <a:r>
              <a:rPr lang="en-US" dirty="0"/>
              <a:t> can </a:t>
            </a:r>
            <a:r>
              <a:rPr lang="en-US" i="1" dirty="0" smtClean="0"/>
              <a:t>exclude</a:t>
            </a:r>
            <a:r>
              <a:rPr lang="en-US" dirty="0" smtClean="0"/>
              <a:t> specific codes from other </a:t>
            </a:r>
            <a:r>
              <a:rPr lang="en-US" dirty="0" err="1" smtClean="0"/>
              <a:t>valuesets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ValueSet</a:t>
            </a:r>
            <a:r>
              <a:rPr lang="en-US" dirty="0" smtClean="0"/>
              <a:t> can </a:t>
            </a:r>
            <a:r>
              <a:rPr lang="en-US" i="1" dirty="0" smtClean="0"/>
              <a:t>import</a:t>
            </a:r>
            <a:r>
              <a:rPr lang="en-US" dirty="0" smtClean="0"/>
              <a:t> codes from other </a:t>
            </a:r>
            <a:r>
              <a:rPr lang="en-US" dirty="0" err="1" smtClean="0"/>
              <a:t>ValueSets</a:t>
            </a:r>
            <a:endParaRPr lang="en-US" dirty="0" smtClean="0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 bwMode="auto">
          <a:xfrm flipH="1">
            <a:off x="6516216" y="1012086"/>
            <a:ext cx="1160246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H="1">
            <a:off x="5940152" y="4230380"/>
            <a:ext cx="792088" cy="6480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76462" y="82742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6732239" y="3645024"/>
            <a:ext cx="181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Include/Exclude Concepts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4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ValueSets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2730" y="260648"/>
            <a:ext cx="5619750" cy="321366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0095" y="3717032"/>
            <a:ext cx="8468369" cy="203132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But it can also enumerate (and so indirectly </a:t>
            </a:r>
            <a:r>
              <a:rPr lang="en-US" b="1" dirty="0" smtClean="0"/>
              <a:t>define</a:t>
            </a:r>
            <a:r>
              <a:rPr lang="en-US" dirty="0" smtClean="0"/>
              <a:t>) all concepts for a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codesystem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ValueSet</a:t>
            </a:r>
            <a:r>
              <a:rPr lang="en-US" dirty="0" smtClean="0"/>
              <a:t> has metadata (much like Profile: identifier, version, name,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ValueSet</a:t>
            </a:r>
            <a:r>
              <a:rPr lang="en-US" dirty="0" smtClean="0"/>
              <a:t> is built by </a:t>
            </a:r>
            <a:r>
              <a:rPr lang="en-US" i="1" dirty="0" smtClean="0"/>
              <a:t>defining</a:t>
            </a:r>
            <a:r>
              <a:rPr lang="en-US" dirty="0" smtClean="0"/>
              <a:t> terms </a:t>
            </a:r>
            <a:r>
              <a:rPr lang="en-US" u="sng" dirty="0" smtClean="0"/>
              <a:t>from and for</a:t>
            </a:r>
            <a:r>
              <a:rPr lang="en-US" dirty="0" smtClean="0"/>
              <a:t> a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CodeSystem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new concepts have a </a:t>
            </a:r>
            <a:r>
              <a:rPr lang="en-US" i="1" dirty="0" smtClean="0"/>
              <a:t>display</a:t>
            </a:r>
            <a:r>
              <a:rPr lang="en-US" dirty="0" smtClean="0"/>
              <a:t> label and a </a:t>
            </a:r>
            <a:r>
              <a:rPr lang="en-US" i="1" dirty="0" smtClean="0"/>
              <a:t>definition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…and may be hierarchically organized</a:t>
            </a:r>
          </a:p>
        </p:txBody>
      </p:sp>
    </p:spTree>
    <p:extLst>
      <p:ext uri="{BB962C8B-B14F-4D97-AF65-F5344CB8AC3E}">
        <p14:creationId xmlns:p14="http://schemas.microsoft.com/office/powerpoint/2010/main" val="36685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Bindings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used in a Resource, the modelers include </a:t>
            </a:r>
            <a:r>
              <a:rPr lang="en-US" i="1" dirty="0" smtClean="0"/>
              <a:t>Bindings</a:t>
            </a:r>
          </a:p>
          <a:p>
            <a:r>
              <a:rPr lang="en-US" i="1" dirty="0" smtClean="0"/>
              <a:t>Bindings</a:t>
            </a:r>
            <a:r>
              <a:rPr lang="en-US" dirty="0" smtClean="0"/>
              <a:t> specify which codes can be used</a:t>
            </a:r>
            <a:endParaRPr lang="nl-NL" i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908" b="50028"/>
          <a:stretch/>
        </p:blipFill>
        <p:spPr bwMode="auto">
          <a:xfrm>
            <a:off x="439291" y="3492203"/>
            <a:ext cx="8453189" cy="298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790127"/>
            <a:ext cx="8382000" cy="27189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25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bindings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Depending on “core” spec, you can:</a:t>
            </a:r>
          </a:p>
          <a:p>
            <a:pPr lvl="1"/>
            <a:r>
              <a:rPr lang="en-US" sz="2400" dirty="0" smtClean="0"/>
              <a:t>“required”: not </a:t>
            </a:r>
            <a:r>
              <a:rPr lang="en-US" sz="2400" dirty="0"/>
              <a:t>specify a different binding</a:t>
            </a:r>
          </a:p>
          <a:p>
            <a:pPr lvl="1"/>
            <a:r>
              <a:rPr lang="en-US" sz="2400" dirty="0" smtClean="0"/>
              <a:t>“extensible”: </a:t>
            </a:r>
            <a:r>
              <a:rPr lang="en-US" sz="2400" dirty="0"/>
              <a:t>specify a different binding if </a:t>
            </a:r>
            <a:r>
              <a:rPr lang="en-US" sz="2400" dirty="0" smtClean="0"/>
              <a:t>needed</a:t>
            </a:r>
          </a:p>
          <a:p>
            <a:pPr lvl="1"/>
            <a:r>
              <a:rPr lang="en-US" sz="2400" dirty="0" smtClean="0"/>
              <a:t>“preferred”: </a:t>
            </a:r>
            <a:r>
              <a:rPr lang="en-US" sz="2400" dirty="0"/>
              <a:t>specify a different binding if </a:t>
            </a:r>
            <a:r>
              <a:rPr lang="en-US" sz="2400" dirty="0" smtClean="0"/>
              <a:t>desired</a:t>
            </a:r>
            <a:endParaRPr lang="en-US" sz="2400" dirty="0"/>
          </a:p>
          <a:p>
            <a:pPr lvl="1"/>
            <a:r>
              <a:rPr lang="en-US" sz="2400" dirty="0"/>
              <a:t>“example”: very likely specify a different </a:t>
            </a:r>
            <a:r>
              <a:rPr lang="en-US" sz="2400" dirty="0" smtClean="0"/>
              <a:t>binding</a:t>
            </a:r>
          </a:p>
          <a:p>
            <a:r>
              <a:rPr lang="en-US" sz="2800" dirty="0" smtClean="0"/>
              <a:t>Change the bindings as specified in core:</a:t>
            </a:r>
          </a:p>
          <a:p>
            <a:pPr lvl="1"/>
            <a:r>
              <a:rPr lang="en-US" sz="2400" dirty="0" smtClean="0"/>
              <a:t>Define a new </a:t>
            </a:r>
            <a:r>
              <a:rPr lang="en-US" sz="2400" dirty="0" err="1" smtClean="0"/>
              <a:t>ValueSet</a:t>
            </a:r>
            <a:endParaRPr lang="en-US" sz="2400" dirty="0" smtClean="0"/>
          </a:p>
          <a:p>
            <a:pPr lvl="2"/>
            <a:r>
              <a:rPr lang="en-US" sz="2000" dirty="0" smtClean="0"/>
              <a:t>Allow additional codes, Restrict to a subset</a:t>
            </a:r>
          </a:p>
          <a:p>
            <a:pPr lvl="1"/>
            <a:r>
              <a:rPr lang="en-US" sz="2400" dirty="0" smtClean="0"/>
              <a:t>Specify whether </a:t>
            </a:r>
            <a:r>
              <a:rPr lang="en-US" sz="2400" u="sng" dirty="0" smtClean="0"/>
              <a:t>implementers of your profile</a:t>
            </a:r>
            <a:r>
              <a:rPr lang="en-US" sz="2400" dirty="0" smtClean="0"/>
              <a:t> can deviate from </a:t>
            </a:r>
            <a:r>
              <a:rPr lang="en-US" sz="2400" u="sng" dirty="0" smtClean="0"/>
              <a:t>your</a:t>
            </a:r>
            <a:r>
              <a:rPr lang="en-US" sz="2400" dirty="0" smtClean="0"/>
              <a:t> </a:t>
            </a:r>
            <a:r>
              <a:rPr lang="en-US" sz="2400" dirty="0" err="1" smtClean="0"/>
              <a:t>valueset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452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not too hard…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3768" y="1163926"/>
            <a:ext cx="4018206" cy="536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907704" y="4797152"/>
            <a:ext cx="3096344" cy="180020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ValueSet</a:t>
            </a:r>
            <a:r>
              <a:rPr lang="nl-NL" dirty="0" smtClean="0"/>
              <a:t> Editor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Grahame</a:t>
            </a:r>
          </a:p>
          <a:p>
            <a:r>
              <a:rPr lang="nl-NL" dirty="0" err="1" smtClean="0"/>
              <a:t>Apolon</a:t>
            </a:r>
            <a:endParaRPr lang="nl-NL" dirty="0" smtClean="0"/>
          </a:p>
          <a:p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97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ValueSet</a:t>
            </a:r>
            <a:r>
              <a:rPr lang="nl-NL" dirty="0" smtClean="0"/>
              <a:t> Editor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1" y="1828800"/>
            <a:ext cx="7376198" cy="4479925"/>
          </a:xfrm>
        </p:spPr>
      </p:pic>
    </p:spTree>
    <p:extLst>
      <p:ext uri="{BB962C8B-B14F-4D97-AF65-F5344CB8AC3E}">
        <p14:creationId xmlns:p14="http://schemas.microsoft.com/office/powerpoint/2010/main" val="18564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Need </a:t>
            </a:r>
            <a:r>
              <a:rPr lang="en-US" dirty="0"/>
              <a:t>to be able to describe </a:t>
            </a:r>
            <a:r>
              <a:rPr lang="en-US" dirty="0" smtClean="0"/>
              <a:t>adaptations based on use and context</a:t>
            </a:r>
          </a:p>
          <a:p>
            <a:r>
              <a:rPr lang="nl-NL" dirty="0" err="1" smtClean="0"/>
              <a:t>Which</a:t>
            </a:r>
            <a:r>
              <a:rPr lang="nl-NL" dirty="0" smtClean="0"/>
              <a:t> resources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elements</a:t>
            </a:r>
            <a:r>
              <a:rPr lang="nl-NL" dirty="0" smtClean="0"/>
              <a:t> are </a:t>
            </a:r>
            <a:r>
              <a:rPr lang="nl-NL" dirty="0" err="1" smtClean="0"/>
              <a:t>used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Which</a:t>
            </a:r>
            <a:r>
              <a:rPr lang="nl-NL" dirty="0" smtClean="0"/>
              <a:t> API features are </a:t>
            </a:r>
            <a:r>
              <a:rPr lang="nl-NL" dirty="0" err="1" smtClean="0"/>
              <a:t>used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terminologies</a:t>
            </a:r>
            <a:r>
              <a:rPr lang="nl-NL" dirty="0" smtClean="0"/>
              <a:t> are </a:t>
            </a:r>
            <a:r>
              <a:rPr lang="nl-NL" dirty="0" err="1" smtClean="0"/>
              <a:t>used</a:t>
            </a:r>
            <a:r>
              <a:rPr lang="nl-NL" dirty="0" smtClean="0"/>
              <a:t>?</a:t>
            </a:r>
          </a:p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map these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requirements</a:t>
            </a:r>
            <a:r>
              <a:rPr lang="nl-NL" dirty="0" smtClean="0"/>
              <a:t>/</a:t>
            </a:r>
            <a:r>
              <a:rPr lang="nl-NL" dirty="0" err="1" smtClean="0"/>
              <a:t>implementations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727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ValueSet</a:t>
            </a:r>
            <a:r>
              <a:rPr lang="nl-NL" dirty="0" smtClean="0"/>
              <a:t> Editor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80" y="1828800"/>
            <a:ext cx="7353439" cy="4479925"/>
          </a:xfrm>
        </p:spPr>
      </p:pic>
    </p:spTree>
    <p:extLst>
      <p:ext uri="{BB962C8B-B14F-4D97-AF65-F5344CB8AC3E}">
        <p14:creationId xmlns:p14="http://schemas.microsoft.com/office/powerpoint/2010/main" val="10116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 to </a:t>
            </a:r>
            <a:r>
              <a:rPr lang="en-US" dirty="0" err="1" smtClean="0"/>
              <a:t>ValueSet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ValueSet</a:t>
            </a:r>
            <a:r>
              <a:rPr lang="en-US" dirty="0" smtClean="0"/>
              <a:t> for </a:t>
            </a:r>
            <a:r>
              <a:rPr lang="en-US" dirty="0" err="1" smtClean="0"/>
              <a:t>Practitioner.role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 Xml &amp; by hand…</a:t>
            </a:r>
          </a:p>
          <a:p>
            <a:pPr lvl="1"/>
            <a:r>
              <a:rPr lang="en-US" dirty="0" smtClean="0"/>
              <a:t>Or use e.g. Grahame’s editor</a:t>
            </a:r>
          </a:p>
          <a:p>
            <a:pPr lvl="1"/>
            <a:r>
              <a:rPr lang="en-US" dirty="0" smtClean="0"/>
              <a:t>Use SNOMED codes for roles</a:t>
            </a:r>
          </a:p>
          <a:p>
            <a:endParaRPr lang="en-US" dirty="0"/>
          </a:p>
          <a:p>
            <a:r>
              <a:rPr lang="en-US" dirty="0" smtClean="0"/>
              <a:t>Use Forge to limit </a:t>
            </a:r>
            <a:r>
              <a:rPr lang="en-US" dirty="0" err="1" smtClean="0"/>
              <a:t>Practitioner.role</a:t>
            </a:r>
            <a:r>
              <a:rPr lang="en-US" dirty="0" smtClean="0"/>
              <a:t> to this new </a:t>
            </a:r>
            <a:r>
              <a:rPr lang="en-US" dirty="0" err="1" smtClean="0"/>
              <a:t>ValueSet</a:t>
            </a:r>
            <a:endParaRPr lang="en-US" dirty="0" smtClean="0"/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569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 to </a:t>
            </a:r>
            <a:r>
              <a:rPr lang="en-US" dirty="0" err="1" smtClean="0"/>
              <a:t>ValueSet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58000"/>
            <a:ext cx="6994708" cy="3515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 bwMode="auto">
          <a:xfrm>
            <a:off x="3995936" y="4797152"/>
            <a:ext cx="3096344" cy="72008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74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Structuredefinition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64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7957145" cy="452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Work on Profiles…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2085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 resource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“Must use only the Dutch </a:t>
            </a:r>
            <a:r>
              <a:rPr lang="en-US" sz="2400" i="1" dirty="0"/>
              <a:t>national patient </a:t>
            </a:r>
            <a:r>
              <a:rPr lang="en-US" sz="2400" i="1" dirty="0" smtClean="0"/>
              <a:t>identifier”</a:t>
            </a:r>
            <a:endParaRPr lang="en-US" sz="2400" i="1" dirty="0"/>
          </a:p>
        </p:txBody>
      </p:sp>
      <p:sp>
        <p:nvSpPr>
          <p:cNvPr id="8" name="Rectangle 7"/>
          <p:cNvSpPr/>
          <p:nvPr/>
        </p:nvSpPr>
        <p:spPr>
          <a:xfrm>
            <a:off x="1187624" y="2420888"/>
            <a:ext cx="7168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sz="2400" i="1" dirty="0"/>
              <a:t>Need to register an administrative </a:t>
            </a:r>
            <a:r>
              <a:rPr lang="en-US" sz="2400" i="1" dirty="0" smtClean="0"/>
              <a:t>race code </a:t>
            </a:r>
            <a:r>
              <a:rPr lang="en-US" sz="2400" i="1" dirty="0"/>
              <a:t>for a Patient in the US”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3534107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“Patient </a:t>
            </a:r>
            <a:r>
              <a:rPr lang="en-US" sz="2400" i="1" dirty="0"/>
              <a:t>Discharge </a:t>
            </a:r>
            <a:r>
              <a:rPr lang="en-US" sz="2400" i="1" dirty="0" smtClean="0"/>
              <a:t>documents </a:t>
            </a:r>
            <a:r>
              <a:rPr lang="en-US" sz="2400" i="1" dirty="0"/>
              <a:t>must at least contain </a:t>
            </a:r>
            <a:r>
              <a:rPr lang="en-US" sz="2400" i="1" dirty="0" smtClean="0"/>
              <a:t> </a:t>
            </a:r>
            <a:r>
              <a:rPr lang="en-US" sz="2400" i="1" dirty="0"/>
              <a:t>section “Discharge Medication” and </a:t>
            </a:r>
            <a:r>
              <a:rPr lang="en-US" sz="2400" i="1" dirty="0" smtClean="0"/>
              <a:t>section </a:t>
            </a:r>
            <a:r>
              <a:rPr lang="en-US" sz="2400" i="1" dirty="0"/>
              <a:t>“Discharge Diagnosis”</a:t>
            </a:r>
            <a:endParaRPr lang="nl-NL" sz="24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899592" y="4614227"/>
            <a:ext cx="781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“In </a:t>
            </a:r>
            <a:r>
              <a:rPr lang="en-US" sz="2400" i="1" dirty="0"/>
              <a:t>our Patient registration system, we </a:t>
            </a:r>
            <a:r>
              <a:rPr lang="en-US" sz="2400" i="1" dirty="0" smtClean="0"/>
              <a:t>use these </a:t>
            </a:r>
            <a:r>
              <a:rPr lang="en-US" sz="2400" i="1" dirty="0" err="1"/>
              <a:t>maritalStatus</a:t>
            </a:r>
            <a:r>
              <a:rPr lang="en-US" sz="2400" i="1" dirty="0"/>
              <a:t> codes beyond those provided by HL7</a:t>
            </a:r>
            <a:r>
              <a:rPr lang="en-US" sz="2400" i="1" dirty="0" smtClean="0"/>
              <a:t>…”</a:t>
            </a:r>
            <a:endParaRPr lang="nl-NL" sz="2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476926" y="5661248"/>
            <a:ext cx="7047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“Our </a:t>
            </a:r>
            <a:r>
              <a:rPr lang="en-US" sz="2400" i="1" dirty="0"/>
              <a:t>patient registration system, only supports having one single name per </a:t>
            </a:r>
            <a:r>
              <a:rPr lang="en-US" sz="2400" i="1" dirty="0" smtClean="0"/>
              <a:t>Patient”</a:t>
            </a:r>
            <a:endParaRPr lang="nl-NL" sz="2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4388911"/>
            <a:ext cx="723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+</a:t>
            </a:r>
            <a:endParaRPr lang="nl-NL" sz="72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2228671"/>
            <a:ext cx="723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+</a:t>
            </a:r>
            <a:endParaRPr lang="nl-NL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 resource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899137"/>
            <a:ext cx="4438650" cy="415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22008" y="2051713"/>
            <a:ext cx="39171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Demand that the identifier uses your national patient identifier</a:t>
            </a:r>
          </a:p>
          <a:p>
            <a:endParaRPr lang="en-US" dirty="0"/>
          </a:p>
          <a:p>
            <a:r>
              <a:rPr lang="en-US" dirty="0" smtClean="0"/>
              <a:t>Limit names to just 1 (instead of 0..*)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Limit </a:t>
            </a:r>
            <a:r>
              <a:rPr lang="en-US" dirty="0" err="1" smtClean="0"/>
              <a:t>maritalStatus</a:t>
            </a:r>
            <a:r>
              <a:rPr lang="en-US" dirty="0" smtClean="0"/>
              <a:t> to another set of codes that extends the one from HL7 international</a:t>
            </a:r>
          </a:p>
          <a:p>
            <a:endParaRPr lang="en-US" dirty="0"/>
          </a:p>
          <a:p>
            <a:r>
              <a:rPr lang="en-US" dirty="0" smtClean="0"/>
              <a:t>Add an extension to support “</a:t>
            </a:r>
            <a:r>
              <a:rPr lang="en-US" dirty="0" err="1" smtClean="0"/>
              <a:t>RaceCode</a:t>
            </a:r>
            <a:r>
              <a:rPr lang="en-US" dirty="0" smtClean="0"/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483768" y="2286000"/>
            <a:ext cx="2438242" cy="35091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 flipV="1">
            <a:off x="2483768" y="2852936"/>
            <a:ext cx="2428716" cy="27126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>
            <a:off x="3995936" y="3886200"/>
            <a:ext cx="916548" cy="4572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>
            <a:off x="4283968" y="5257800"/>
            <a:ext cx="628516" cy="86511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76056" y="56612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Note: hardly any mandatory elements in the core spec!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86310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&amp; client may publish and check their conformance to a profile</a:t>
            </a:r>
          </a:p>
          <a:p>
            <a:endParaRPr lang="en-US" dirty="0" smtClean="0"/>
          </a:p>
          <a:p>
            <a:r>
              <a:rPr lang="en-US" dirty="0" smtClean="0"/>
              <a:t>Validating instances, messages</a:t>
            </a:r>
          </a:p>
          <a:p>
            <a:endParaRPr lang="en-US" dirty="0" smtClean="0"/>
          </a:p>
          <a:p>
            <a:r>
              <a:rPr lang="en-US" dirty="0" smtClean="0"/>
              <a:t>Implement "FHIR spec-like" website from Profiles as part of an Implementation Guide</a:t>
            </a:r>
          </a:p>
        </p:txBody>
      </p:sp>
    </p:spTree>
    <p:extLst>
      <p:ext uri="{BB962C8B-B14F-4D97-AF65-F5344CB8AC3E}">
        <p14:creationId xmlns:p14="http://schemas.microsoft.com/office/powerpoint/2010/main" val="258600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v3 CDA…”text-based”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467544" y="2216425"/>
            <a:ext cx="5508649" cy="423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3" y="1138035"/>
            <a:ext cx="6096000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08" y="1124744"/>
            <a:ext cx="5383492" cy="3714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3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by hand…? Forge!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4" y="1784874"/>
            <a:ext cx="6878010" cy="45964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Allow </a:t>
            </a:r>
            <a:r>
              <a:rPr lang="en-US" dirty="0"/>
              <a:t>for these usage statements </a:t>
            </a:r>
            <a:r>
              <a:rPr lang="en-US" dirty="0" smtClean="0"/>
              <a:t>to be:</a:t>
            </a:r>
          </a:p>
          <a:p>
            <a:r>
              <a:rPr lang="en-US" sz="2900" dirty="0" smtClean="0"/>
              <a:t>Authored in a structured manner</a:t>
            </a:r>
          </a:p>
          <a:p>
            <a:r>
              <a:rPr lang="en-US" sz="2900" dirty="0" smtClean="0"/>
              <a:t>Published in a repository</a:t>
            </a:r>
          </a:p>
          <a:p>
            <a:r>
              <a:rPr lang="en-US" sz="2900" dirty="0" smtClean="0"/>
              <a:t>Used </a:t>
            </a:r>
            <a:r>
              <a:rPr lang="en-US" sz="2900" dirty="0"/>
              <a:t>as the basis for </a:t>
            </a:r>
            <a:r>
              <a:rPr lang="en-US" sz="2900" dirty="0" smtClean="0"/>
              <a:t>validation, code</a:t>
            </a:r>
            <a:r>
              <a:rPr lang="en-US" sz="2900" dirty="0"/>
              <a:t>, report and UI generation.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76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Publish!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3669922" y="5109842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hlinkClick r:id="rId3"/>
              </a:rPr>
              <a:t>http://simplifier.net</a:t>
            </a:r>
            <a:endParaRPr lang="en-US" u="sng" dirty="0" smtClean="0"/>
          </a:p>
          <a:p>
            <a:r>
              <a:rPr lang="en-US" u="sng" dirty="0" smtClean="0">
                <a:hlinkClick r:id="rId4"/>
              </a:rPr>
              <a:t>http://registry.fhir.org</a:t>
            </a:r>
            <a:endParaRPr lang="en-US" u="sng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4092713" y="2954359"/>
            <a:ext cx="1815499" cy="212104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899592" y="1772816"/>
            <a:ext cx="1687530" cy="1543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49417"/>
            <a:ext cx="2017670" cy="204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1228274" y="3541658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2909637" y="2764769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08419" y="197954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Find</a:t>
            </a:r>
            <a:r>
              <a:rPr lang="en-US" b="1" dirty="0"/>
              <a:t> </a:t>
            </a:r>
            <a:r>
              <a:rPr lang="en-US" b="1" dirty="0" smtClean="0"/>
              <a:t>&amp; maintain</a:t>
            </a:r>
            <a:endParaRPr lang="nl-NL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27" y="4113352"/>
            <a:ext cx="1068355" cy="19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36659" y="565195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Retrieve &amp; use</a:t>
            </a:r>
            <a:endParaRPr lang="nl-NL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580112" y="2912180"/>
            <a:ext cx="1525711" cy="37280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703896" y="4516012"/>
            <a:ext cx="1678110" cy="78519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98807" y="2286806"/>
            <a:ext cx="1065323" cy="9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279526"/>
            <a:ext cx="1272079" cy="11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82" y="2059552"/>
            <a:ext cx="1537724" cy="15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 rot="10800000">
            <a:off x="7812360" y="2124474"/>
            <a:ext cx="1008112" cy="309543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332657"/>
            <a:ext cx="6552728" cy="1152128"/>
          </a:xfrm>
        </p:spPr>
        <p:txBody>
          <a:bodyPr/>
          <a:lstStyle/>
          <a:p>
            <a:r>
              <a:rPr lang="en-US" dirty="0" smtClean="0"/>
              <a:t>Who publishes?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25649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http://www.hl7.org/Profile/iso-21090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1187623" y="421179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http://www.hl7.nl/Profile/patient-nl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1115616" y="595369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http://www.health4all.nl/h4all-vitals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>
            <a:off x="323528" y="2100032"/>
            <a:ext cx="1008112" cy="3201176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58729" y="3133364"/>
            <a:ext cx="1561079" cy="1159732"/>
            <a:chOff x="2843808" y="3288602"/>
            <a:chExt cx="1561079" cy="1159732"/>
          </a:xfrm>
        </p:grpSpPr>
        <p:pic>
          <p:nvPicPr>
            <p:cNvPr id="16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288602"/>
              <a:ext cx="1217824" cy="1159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http://www.freeworldmaps.net/europe/netherlands/netherlands-politcal-map-highre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35896" y="3494566"/>
              <a:ext cx="768991" cy="7985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793199" y="1477891"/>
            <a:ext cx="1610948" cy="1156261"/>
            <a:chOff x="3419872" y="1474478"/>
            <a:chExt cx="1610948" cy="1156261"/>
          </a:xfrm>
        </p:grpSpPr>
        <p:pic>
          <p:nvPicPr>
            <p:cNvPr id="34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763687" y="4880746"/>
            <a:ext cx="1700351" cy="1140542"/>
            <a:chOff x="1817501" y="4853673"/>
            <a:chExt cx="1700351" cy="1140542"/>
          </a:xfrm>
        </p:grpSpPr>
        <p:pic>
          <p:nvPicPr>
            <p:cNvPr id="35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7501" y="4853673"/>
              <a:ext cx="1197674" cy="1140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://hautesecure.com/wp-content/uploads/2013/10/Network-Security-Software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000" b="95333" l="5000" r="98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497" y="4921266"/>
              <a:ext cx="1005355" cy="1005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4788024" y="55892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http://www.fit4all.nl/f4all-vitals</a:t>
            </a:r>
            <a:endParaRPr lang="nl-NL" dirty="0"/>
          </a:p>
        </p:txBody>
      </p:sp>
      <p:pic>
        <p:nvPicPr>
          <p:cNvPr id="41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09120"/>
            <a:ext cx="1197674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posequipment.net/MercuryBox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679371"/>
            <a:ext cx="976754" cy="97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/>
          <p:cNvGrpSpPr/>
          <p:nvPr/>
        </p:nvGrpSpPr>
        <p:grpSpPr>
          <a:xfrm>
            <a:off x="5789099" y="2699628"/>
            <a:ext cx="1700351" cy="1140542"/>
            <a:chOff x="1817501" y="4853673"/>
            <a:chExt cx="1700351" cy="1140542"/>
          </a:xfrm>
        </p:grpSpPr>
        <p:pic>
          <p:nvPicPr>
            <p:cNvPr id="4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7501" y="4853673"/>
              <a:ext cx="1197674" cy="1140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http://hautesecure.com/wp-content/uploads/2013/10/Network-Security-Software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000" b="95333" l="5000" r="98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497" y="4921266"/>
              <a:ext cx="1005355" cy="1005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6" descr="http://posequipment.net/MercuryBox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14" y="2781522"/>
            <a:ext cx="976754" cy="97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148064" y="377974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http://www.data4all.nl/d4all-obs</a:t>
            </a:r>
            <a:endParaRPr lang="nl-NL" dirty="0"/>
          </a:p>
        </p:txBody>
      </p:sp>
      <p:sp>
        <p:nvSpPr>
          <p:cNvPr id="8" name="Curved Left Arrow 7"/>
          <p:cNvSpPr/>
          <p:nvPr/>
        </p:nvSpPr>
        <p:spPr bwMode="auto">
          <a:xfrm flipH="1">
            <a:off x="759657" y="1847943"/>
            <a:ext cx="711918" cy="2047582"/>
          </a:xfrm>
          <a:prstGeom prst="curved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4" name="Curved Left Arrow 53"/>
          <p:cNvSpPr/>
          <p:nvPr/>
        </p:nvSpPr>
        <p:spPr bwMode="auto">
          <a:xfrm flipH="1">
            <a:off x="763738" y="3861048"/>
            <a:ext cx="711918" cy="2047582"/>
          </a:xfrm>
          <a:prstGeom prst="curved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5" name="Curved Left Arrow 54"/>
          <p:cNvSpPr/>
          <p:nvPr/>
        </p:nvSpPr>
        <p:spPr bwMode="auto">
          <a:xfrm rot="453977" flipH="1">
            <a:off x="5034421" y="3078689"/>
            <a:ext cx="711918" cy="2047582"/>
          </a:xfrm>
          <a:prstGeom prst="curved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7" name="Curved Left Arrow 56"/>
          <p:cNvSpPr/>
          <p:nvPr/>
        </p:nvSpPr>
        <p:spPr bwMode="auto">
          <a:xfrm rot="2818442" flipH="1">
            <a:off x="3765447" y="2200902"/>
            <a:ext cx="737956" cy="4221106"/>
          </a:xfrm>
          <a:prstGeom prst="curved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09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  <p:bldP spid="39" grpId="0"/>
      <p:bldP spid="51" grpId="0"/>
      <p:bldP spid="55" grpId="0" animBg="1"/>
      <p:bldP spid="5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9"/>
          <p:cNvSpPr/>
          <p:nvPr/>
        </p:nvSpPr>
        <p:spPr bwMode="auto">
          <a:xfrm flipV="1">
            <a:off x="7740352" y="2564904"/>
            <a:ext cx="1008112" cy="2952328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Layered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HL7 Norge adapts Patient for Norway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Helse</a:t>
            </a:r>
            <a:r>
              <a:rPr lang="en-US" dirty="0" smtClean="0"/>
              <a:t> Nord/Vest/… introduces regional differences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Use-case specific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 dirty="0"/>
          </a:p>
        </p:txBody>
      </p:sp>
      <p:sp>
        <p:nvSpPr>
          <p:cNvPr id="5" name="Down Arrow 4"/>
          <p:cNvSpPr/>
          <p:nvPr/>
        </p:nvSpPr>
        <p:spPr bwMode="auto">
          <a:xfrm>
            <a:off x="3815916" y="2420888"/>
            <a:ext cx="1008112" cy="1080120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/>
          <p:cNvSpPr/>
          <p:nvPr/>
        </p:nvSpPr>
        <p:spPr bwMode="auto">
          <a:xfrm>
            <a:off x="3815916" y="4581128"/>
            <a:ext cx="1008112" cy="1080120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2052" y="263691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4912052" y="47158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91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(Distributed) </a:t>
            </a:r>
            <a:r>
              <a:rPr lang="en-US" dirty="0" smtClean="0"/>
              <a:t>validation</a:t>
            </a:r>
            <a:endParaRPr lang="nl-NL" dirty="0"/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60" y="2554904"/>
            <a:ext cx="1357190" cy="2154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16" y="2256275"/>
            <a:ext cx="1790328" cy="134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631300" y="1988840"/>
            <a:ext cx="15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DIPS’s server</a:t>
            </a:r>
            <a:endParaRPr lang="nl-NL" dirty="0"/>
          </a:p>
        </p:txBody>
      </p:sp>
      <p:pic>
        <p:nvPicPr>
          <p:cNvPr id="22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80" y="4606534"/>
            <a:ext cx="1790328" cy="134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449717" y="594928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Norway national validation server</a:t>
            </a:r>
            <a:endParaRPr lang="nl-NL" dirty="0"/>
          </a:p>
        </p:txBody>
      </p:sp>
      <p:sp>
        <p:nvSpPr>
          <p:cNvPr id="24" name="Right Arrow 23"/>
          <p:cNvSpPr/>
          <p:nvPr/>
        </p:nvSpPr>
        <p:spPr bwMode="auto">
          <a:xfrm rot="3739469">
            <a:off x="5080210" y="3677649"/>
            <a:ext cx="1562172" cy="961845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Validate NO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464328" y="2618910"/>
            <a:ext cx="2708072" cy="37804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HNIKT, DIPS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431500" y="5067182"/>
            <a:ext cx="2028932" cy="37804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NO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28" name="Bent-Up Arrow 27"/>
          <p:cNvSpPr/>
          <p:nvPr/>
        </p:nvSpPr>
        <p:spPr bwMode="auto">
          <a:xfrm rot="10800000" flipV="1">
            <a:off x="4271261" y="3501007"/>
            <a:ext cx="1134126" cy="2304257"/>
          </a:xfrm>
          <a:prstGeom prst="bentUpArrow">
            <a:avLst>
              <a:gd name="adj1" fmla="val 35540"/>
              <a:gd name="adj2" fmla="val 29053"/>
              <a:gd name="adj3" fmla="val 29683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5377562">
            <a:off x="3729536" y="4588751"/>
            <a:ext cx="1835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charset="0"/>
              </a:rPr>
              <a:t>Download &amp; Validate</a:t>
            </a:r>
            <a:endParaRPr lang="nl-NL" sz="1400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rot="20435248">
            <a:off x="2108632" y="2484140"/>
            <a:ext cx="2347584" cy="1366643"/>
            <a:chOff x="1833308" y="2808442"/>
            <a:chExt cx="2347584" cy="1366643"/>
          </a:xfrm>
        </p:grpSpPr>
        <p:sp>
          <p:nvSpPr>
            <p:cNvPr id="21" name="Right Arrow 20"/>
            <p:cNvSpPr/>
            <p:nvPr/>
          </p:nvSpPr>
          <p:spPr bwMode="auto">
            <a:xfrm>
              <a:off x="1835696" y="3202977"/>
              <a:ext cx="2345196" cy="972108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Store</a:t>
              </a:r>
              <a:endPara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Flowchart: Card 29"/>
            <p:cNvSpPr/>
            <p:nvPr/>
          </p:nvSpPr>
          <p:spPr bwMode="auto">
            <a:xfrm rot="19871185">
              <a:off x="1833308" y="2808442"/>
              <a:ext cx="1510209" cy="378042"/>
            </a:xfrm>
            <a:prstGeom prst="flowChartPunchedCard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600" i="1" dirty="0" smtClean="0"/>
                <a:t>Profile NO</a:t>
              </a:r>
              <a:endPara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Flowchart: Card 30"/>
            <p:cNvSpPr/>
            <p:nvPr/>
          </p:nvSpPr>
          <p:spPr bwMode="auto">
            <a:xfrm rot="19871185">
              <a:off x="2508505" y="2839474"/>
              <a:ext cx="1607359" cy="378042"/>
            </a:xfrm>
            <a:prstGeom prst="flowChartPunchedCard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600" i="1" dirty="0" smtClean="0"/>
                <a:t>Profile HNIKT</a:t>
              </a:r>
              <a:endParaRPr kumimoji="0" lang="nl-NL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06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 animBg="1"/>
      <p:bldP spid="25" grpId="0" animBg="1"/>
      <p:bldP spid="26" grpId="0" animBg="1"/>
      <p:bldP spid="28" grpId="0" animBg="1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look at DAF Profiles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http://fhir.hl7.org</a:t>
            </a:r>
            <a:endParaRPr lang="en-US" dirty="0" smtClean="0"/>
          </a:p>
          <a:p>
            <a:pPr lvl="1"/>
            <a:r>
              <a:rPr lang="en-US" dirty="0" smtClean="0"/>
              <a:t>Implementation</a:t>
            </a:r>
          </a:p>
          <a:p>
            <a:pPr lvl="2"/>
            <a:r>
              <a:rPr lang="en-US" dirty="0" smtClean="0"/>
              <a:t>Implementation Guides</a:t>
            </a:r>
          </a:p>
          <a:p>
            <a:pPr lvl="3"/>
            <a:r>
              <a:rPr lang="en-US" dirty="0" smtClean="0"/>
              <a:t>DAF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821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Lipid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taking the “Lipid Profile” example from the spec from now on.</a:t>
            </a:r>
          </a:p>
          <a:p>
            <a:r>
              <a:rPr lang="en-US" dirty="0" smtClean="0"/>
              <a:t>This is a </a:t>
            </a:r>
            <a:r>
              <a:rPr lang="en-US" dirty="0" err="1" smtClean="0"/>
              <a:t>DiagnosticReport</a:t>
            </a:r>
            <a:r>
              <a:rPr lang="en-US" dirty="0" smtClean="0"/>
              <a:t>, containing 4 results:</a:t>
            </a:r>
          </a:p>
          <a:p>
            <a:pPr lvl="1"/>
            <a:r>
              <a:rPr lang="nl-NL" dirty="0" smtClean="0"/>
              <a:t>1x Cholesterol</a:t>
            </a:r>
            <a:endParaRPr lang="nl-NL" dirty="0"/>
          </a:p>
          <a:p>
            <a:pPr lvl="1"/>
            <a:r>
              <a:rPr lang="nl-NL" dirty="0" smtClean="0"/>
              <a:t>1x Triglyceride</a:t>
            </a:r>
            <a:endParaRPr lang="nl-NL" dirty="0"/>
          </a:p>
          <a:p>
            <a:pPr lvl="1"/>
            <a:r>
              <a:rPr lang="nl-NL" dirty="0" smtClean="0"/>
              <a:t>1x HDL Cholesterol</a:t>
            </a:r>
            <a:endParaRPr lang="nl-NL" dirty="0"/>
          </a:p>
          <a:p>
            <a:pPr lvl="1"/>
            <a:r>
              <a:rPr lang="nl-NL" dirty="0" smtClean="0"/>
              <a:t>0/1x LDL Cholesterol</a:t>
            </a:r>
            <a:endParaRPr lang="en-US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00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 - Lipid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8800"/>
            <a:ext cx="6589470" cy="4479925"/>
          </a:xfrm>
        </p:spPr>
      </p:pic>
    </p:spTree>
    <p:extLst>
      <p:ext uri="{BB962C8B-B14F-4D97-AF65-F5344CB8AC3E}">
        <p14:creationId xmlns:p14="http://schemas.microsoft.com/office/powerpoint/2010/main" val="168794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and versions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2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59885" y="2132856"/>
            <a:ext cx="4804203" cy="266429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profile?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55575" y="2348880"/>
            <a:ext cx="4397665" cy="10981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Metadata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“Lipid Profile” v1.0.0  </a:t>
            </a: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Draft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charset="0"/>
              </a:rPr>
              <a:t>urn:acme.org:lipid-profile:v1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Author: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e.kramer@furore.com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55574" y="3638385"/>
            <a:ext cx="4397666" cy="942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Structure</a:t>
            </a:r>
            <a:r>
              <a:rPr lang="en-US" b="1" dirty="0" smtClean="0">
                <a:latin typeface="Arial" charset="0"/>
              </a:rPr>
              <a:t> “</a:t>
            </a:r>
            <a:r>
              <a:rPr lang="en-US" b="1" dirty="0" err="1" smtClean="0">
                <a:latin typeface="Arial" charset="0"/>
              </a:rPr>
              <a:t>LipidProfile</a:t>
            </a:r>
            <a:r>
              <a:rPr lang="en-US" b="1" dirty="0" smtClean="0">
                <a:latin typeface="Arial" charset="0"/>
              </a:rPr>
              <a:t>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latin typeface="Arial" charset="0"/>
              </a:rPr>
              <a:t>Element Definitions 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3" y="1691516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StructureDefinition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 err="1" smtClean="0"/>
              <a:t>DiagnosticReport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460504" y="5248993"/>
            <a:ext cx="2160000" cy="118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Extension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“calculated”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50385" y="5248993"/>
            <a:ext cx="2160000" cy="118813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Structure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latin typeface="Arial" charset="0"/>
              </a:rPr>
              <a:t>Observation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“Triglyceride”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93240" y="5248993"/>
            <a:ext cx="2160000" cy="118813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Structure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latin typeface="Arial" charset="0"/>
              </a:rPr>
              <a:t>Observation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“</a:t>
            </a:r>
            <a:r>
              <a:rPr lang="en-US" b="1" dirty="0" err="1" smtClean="0">
                <a:latin typeface="Arial" charset="0"/>
              </a:rPr>
              <a:t>LDLCholesterol</a:t>
            </a:r>
            <a:r>
              <a:rPr lang="en-US" b="1" dirty="0" smtClean="0">
                <a:latin typeface="Arial" charset="0"/>
              </a:rPr>
              <a:t>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/>
          <p:cNvCxnSpPr>
            <a:endCxn id="24" idx="0"/>
          </p:cNvCxnSpPr>
          <p:nvPr/>
        </p:nvCxnSpPr>
        <p:spPr bwMode="auto">
          <a:xfrm>
            <a:off x="4066891" y="4581129"/>
            <a:ext cx="6349" cy="667864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1" idx="0"/>
          </p:cNvCxnSpPr>
          <p:nvPr/>
        </p:nvCxnSpPr>
        <p:spPr bwMode="auto">
          <a:xfrm>
            <a:off x="5153240" y="4509120"/>
            <a:ext cx="1387264" cy="739873"/>
          </a:xfrm>
          <a:prstGeom prst="bentConnector2">
            <a:avLst/>
          </a:prstGeom>
          <a:ln>
            <a:prstDash val="dash"/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3" idx="0"/>
          </p:cNvCxnSpPr>
          <p:nvPr/>
        </p:nvCxnSpPr>
        <p:spPr bwMode="auto">
          <a:xfrm flipH="1">
            <a:off x="1630385" y="4587479"/>
            <a:ext cx="6351" cy="661514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 bwMode="auto">
          <a:xfrm>
            <a:off x="6444208" y="3140968"/>
            <a:ext cx="2304256" cy="86409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DiagnosticReport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instances (via Tag)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6854871" y="1844824"/>
            <a:ext cx="1610948" cy="1156261"/>
            <a:chOff x="3419872" y="1474478"/>
            <a:chExt cx="1610948" cy="1156261"/>
          </a:xfrm>
        </p:grpSpPr>
        <p:pic>
          <p:nvPicPr>
            <p:cNvPr id="50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Straight Arrow Connector 16"/>
          <p:cNvCxnSpPr>
            <a:stCxn id="48" idx="1"/>
          </p:cNvCxnSpPr>
          <p:nvPr/>
        </p:nvCxnSpPr>
        <p:spPr bwMode="auto">
          <a:xfrm flipH="1">
            <a:off x="5364088" y="3573016"/>
            <a:ext cx="108012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86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7" grpId="0" animBg="1"/>
      <p:bldP spid="3" grpId="0"/>
      <p:bldP spid="21" grpId="0" animBg="1"/>
      <p:bldP spid="23" grpId="0" animBg="1"/>
      <p:bldP spid="24" grpId="0" animBg="1"/>
      <p:bldP spid="4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Tagging a Resource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683568" y="1844824"/>
            <a:ext cx="2448272" cy="3366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Practitioner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“Doctor Bernard”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30-11-1972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lowchart: Card 14"/>
          <p:cNvSpPr/>
          <p:nvPr/>
        </p:nvSpPr>
        <p:spPr bwMode="auto">
          <a:xfrm>
            <a:off x="2339752" y="1916832"/>
            <a:ext cx="5976664" cy="122413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I’m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a Practitioner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conforming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Norwegian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Profile –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http://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hl7.no/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StructureDefinition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-no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Flowchart: Card 15"/>
          <p:cNvSpPr/>
          <p:nvPr/>
        </p:nvSpPr>
        <p:spPr bwMode="auto">
          <a:xfrm>
            <a:off x="2699792" y="3356992"/>
            <a:ext cx="5616624" cy="122413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I’m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a Practitioner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acting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http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hnikt.no/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StructureDefinition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Flowchart: Card 16"/>
          <p:cNvSpPr/>
          <p:nvPr/>
        </p:nvSpPr>
        <p:spPr bwMode="auto">
          <a:xfrm>
            <a:off x="2051720" y="4725144"/>
            <a:ext cx="5616624" cy="122413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I’m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a Practitioner as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supported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DIPS -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dips.com/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StructureDefinition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/dips-practitioner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9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Define</a:t>
            </a:r>
            <a:r>
              <a:rPr lang="nl-NL" dirty="0" smtClean="0"/>
              <a:t> FHIR “</a:t>
            </a:r>
            <a:r>
              <a:rPr lang="nl-NL" dirty="0" err="1" smtClean="0"/>
              <a:t>Profiling</a:t>
            </a:r>
            <a:r>
              <a:rPr lang="nl-NL" dirty="0" smtClean="0"/>
              <a:t>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General term:</a:t>
            </a:r>
          </a:p>
          <a:p>
            <a:r>
              <a:rPr lang="en-US" dirty="0"/>
              <a:t>The process of creating a conformance resource</a:t>
            </a:r>
          </a:p>
          <a:p>
            <a:r>
              <a:rPr lang="en-US" dirty="0"/>
              <a:t>The process of creating a conformance package</a:t>
            </a:r>
          </a:p>
          <a:p>
            <a:r>
              <a:rPr lang="en-US" dirty="0" smtClean="0"/>
              <a:t>The </a:t>
            </a:r>
            <a:r>
              <a:rPr lang="en-US" dirty="0"/>
              <a:t>process of creating an implementation </a:t>
            </a:r>
            <a:r>
              <a:rPr lang="en-US" dirty="0" smtClean="0"/>
              <a:t>guide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086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Referring to a profile</a:t>
            </a:r>
            <a:endParaRPr lang="nl-NL" dirty="0"/>
          </a:p>
        </p:txBody>
      </p:sp>
      <p:grpSp>
        <p:nvGrpSpPr>
          <p:cNvPr id="6" name="Group 5"/>
          <p:cNvGrpSpPr/>
          <p:nvPr/>
        </p:nvGrpSpPr>
        <p:grpSpPr>
          <a:xfrm>
            <a:off x="5640691" y="1844824"/>
            <a:ext cx="1610948" cy="1156261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395536" y="1889928"/>
            <a:ext cx="2952328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Observation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Cholesterol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6.3 </a:t>
            </a:r>
            <a:r>
              <a:rPr kumimoji="0" lang="en-US" sz="18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mmol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/L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High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(recommended 4.5)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566258" y="3717032"/>
            <a:ext cx="2869487" cy="1872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71448" y="3933056"/>
            <a:ext cx="2448273" cy="549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Metadata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“Lipid Profile” v1.0.0  </a:t>
            </a:r>
            <a:r>
              <a:rPr kumimoji="0" lang="en-US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Draft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latin typeface="Arial" charset="0"/>
              </a:rPr>
              <a:t>urn:acme.org:lipid-profile:v1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Author:</a:t>
            </a:r>
            <a:r>
              <a:rPr kumimoji="0" lang="en-US" sz="1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e.kramer@furore.com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15465" y="4607373"/>
            <a:ext cx="1800200" cy="828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Structure</a:t>
            </a:r>
            <a:r>
              <a:rPr lang="en-US" b="1" dirty="0" smtClean="0">
                <a:latin typeface="Arial" charset="0"/>
              </a:rPr>
              <a:t> “cholesterol”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280795" y="3013320"/>
            <a:ext cx="2950261" cy="1769532"/>
          </a:xfrm>
          <a:prstGeom prst="bentConnector2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6247781" y="3001085"/>
            <a:ext cx="0" cy="71594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3582" y="1882891"/>
            <a:ext cx="14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http://acme.org/</a:t>
            </a:r>
            <a:endParaRPr lang="nl-NL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3265239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http://acme.org/StructureDefinition/</a:t>
            </a:r>
            <a:r>
              <a:rPr lang="en-US" sz="1400" dirty="0" smtClean="0">
                <a:solidFill>
                  <a:srgbClr val="FF0000"/>
                </a:solidFill>
              </a:rPr>
              <a:t>LDLCholesterol</a:t>
            </a:r>
            <a:endParaRPr lang="nl-NL" sz="140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506560" y="4744529"/>
            <a:ext cx="5199581" cy="701991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I’m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conforming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http://acme.org/StructureDefinition/</a:t>
            </a:r>
            <a:r>
              <a:rPr lang="nl-NL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LDLCholesterol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itchFamily="2" charset="2"/>
              <a:buChar char="n"/>
            </a:pPr>
            <a:r>
              <a:rPr lang="en-US" sz="3000" dirty="0"/>
              <a:t>A “version” – author assigned</a:t>
            </a:r>
            <a:endParaRPr lang="nl-NL" sz="3000" dirty="0"/>
          </a:p>
          <a:p>
            <a:r>
              <a:rPr lang="en-US" dirty="0" smtClean="0"/>
              <a:t>So what if you </a:t>
            </a:r>
            <a:r>
              <a:rPr lang="en-US" i="1" dirty="0" smtClean="0"/>
              <a:t>change</a:t>
            </a:r>
            <a:r>
              <a:rPr lang="en-US" dirty="0" smtClean="0"/>
              <a:t> something after publishing?</a:t>
            </a:r>
          </a:p>
          <a:p>
            <a:pPr lvl="1"/>
            <a:r>
              <a:rPr lang="en-US" dirty="0" smtClean="0"/>
              <a:t>Just a typo?  Change of definition?</a:t>
            </a:r>
          </a:p>
          <a:p>
            <a:pPr lvl="1"/>
            <a:r>
              <a:rPr lang="en-US" dirty="0" smtClean="0"/>
              <a:t>Make something optional that wasn’t?</a:t>
            </a:r>
          </a:p>
          <a:p>
            <a:pPr lvl="1"/>
            <a:r>
              <a:rPr lang="en-US" dirty="0" smtClean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0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old data can still be: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Validated against the new profile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Correctly interpreted against the new profile</a:t>
            </a:r>
          </a:p>
          <a:p>
            <a:pPr marL="914400" lvl="1" indent="-514350"/>
            <a:r>
              <a:rPr lang="en-US" dirty="0" smtClean="0"/>
              <a:t>This can only be determined by the profile’s authors (and even depends on the way it is used)</a:t>
            </a:r>
          </a:p>
          <a:p>
            <a:pPr marL="514350" indent="-514350"/>
            <a:r>
              <a:rPr lang="en-US" dirty="0" smtClean="0"/>
              <a:t>A breaking change means you are producing </a:t>
            </a:r>
            <a:r>
              <a:rPr lang="en-US" i="1" dirty="0" smtClean="0"/>
              <a:t>a new profile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The profile’s author-assigned identifier changes</a:t>
            </a:r>
          </a:p>
          <a:p>
            <a:pPr marL="914400" lvl="1" indent="-514350"/>
            <a:r>
              <a:rPr lang="en-US" dirty="0" smtClean="0"/>
              <a:t>A new Profile on the server, with a new REST </a:t>
            </a:r>
            <a:r>
              <a:rPr lang="en-US" dirty="0" err="1" smtClean="0"/>
              <a:t>utl</a:t>
            </a:r>
            <a:endParaRPr lang="en-US" dirty="0" smtClean="0"/>
          </a:p>
          <a:p>
            <a:pPr marL="914400" lvl="1" indent="-51435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49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(build tool)</a:t>
            </a:r>
            <a:endParaRPr lang="en-US" dirty="0" smtClean="0"/>
          </a:p>
          <a:p>
            <a:r>
              <a:rPr lang="en-US" dirty="0" smtClean="0"/>
              <a:t>MDHT </a:t>
            </a:r>
            <a:r>
              <a:rPr lang="en-US" sz="2000" dirty="0" smtClean="0">
                <a:hlinkClick r:id="rId3"/>
              </a:rPr>
              <a:t>https://projects.eclipse.org/projects/modeling.mdht</a:t>
            </a:r>
            <a:endParaRPr lang="en-US" sz="2800" dirty="0" smtClean="0"/>
          </a:p>
          <a:p>
            <a:r>
              <a:rPr lang="en-US" dirty="0" smtClean="0"/>
              <a:t>Let’s do this in Forge</a:t>
            </a:r>
            <a:endParaRPr lang="en-US" dirty="0"/>
          </a:p>
          <a:p>
            <a:pPr lvl="1"/>
            <a:r>
              <a:rPr lang="en-US" dirty="0" smtClean="0"/>
              <a:t>Click “New Profile”</a:t>
            </a:r>
          </a:p>
          <a:p>
            <a:pPr lvl="1"/>
            <a:r>
              <a:rPr lang="en-US" dirty="0" smtClean="0"/>
              <a:t>Select base resource, e.g. Observation</a:t>
            </a:r>
          </a:p>
          <a:p>
            <a:pPr lvl="1"/>
            <a:r>
              <a:rPr lang="en-US" dirty="0" smtClean="0"/>
              <a:t>Edit metadata on tab page “Properties”</a:t>
            </a:r>
          </a:p>
          <a:p>
            <a:pPr lvl="2"/>
            <a:r>
              <a:rPr lang="en-US" dirty="0" smtClean="0"/>
              <a:t>Name</a:t>
            </a:r>
          </a:p>
          <a:p>
            <a:pPr lvl="2"/>
            <a:r>
              <a:rPr lang="en-US" dirty="0" smtClean="0"/>
              <a:t>URL</a:t>
            </a:r>
          </a:p>
          <a:p>
            <a:pPr lvl="1"/>
            <a:r>
              <a:rPr lang="en-US" dirty="0" smtClean="0"/>
              <a:t>Save!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57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5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07175" y="1691516"/>
            <a:ext cx="5072937" cy="474561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profile?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539552" y="1691516"/>
            <a:ext cx="5544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Conformance Package: Lipid Report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133427" y="2284487"/>
            <a:ext cx="2232000" cy="118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Extension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“calculated”</a:t>
            </a:r>
            <a:endParaRPr 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133427" y="3690925"/>
            <a:ext cx="2232000" cy="118813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</a:rPr>
              <a:t>Structure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latin typeface="Arial" charset="0"/>
              </a:rPr>
              <a:t>Observation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charset="0"/>
              </a:rPr>
              <a:t>“Triglyceride”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59575" y="5085184"/>
            <a:ext cx="2232000" cy="118813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</a:rPr>
              <a:t>Structure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latin typeface="Arial" charset="0"/>
              </a:rPr>
              <a:t>Observation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charset="0"/>
              </a:rPr>
              <a:t>“</a:t>
            </a:r>
            <a:r>
              <a:rPr lang="en-US" b="1" dirty="0" err="1" smtClean="0">
                <a:latin typeface="Arial" charset="0"/>
              </a:rPr>
              <a:t>LDLCholesterol</a:t>
            </a:r>
            <a:r>
              <a:rPr lang="en-US" b="1" dirty="0" smtClean="0">
                <a:latin typeface="Arial" charset="0"/>
              </a:rPr>
              <a:t>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59575" y="2276872"/>
            <a:ext cx="2232000" cy="118813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</a:rPr>
              <a:t>Structure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i="1" dirty="0" smtClean="0">
                <a:latin typeface="Arial" charset="0"/>
              </a:rPr>
              <a:t>Diagnostic Report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charset="0"/>
              </a:rPr>
              <a:t>“Lipid Profile”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133427" y="5086300"/>
            <a:ext cx="2232000" cy="118813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</a:rPr>
              <a:t>Structure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latin typeface="Arial" charset="0"/>
              </a:rPr>
              <a:t>Observation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charset="0"/>
              </a:rPr>
              <a:t>“</a:t>
            </a:r>
            <a:r>
              <a:rPr lang="en-US" b="1" dirty="0" err="1" smtClean="0">
                <a:latin typeface="Arial" charset="0"/>
              </a:rPr>
              <a:t>HDLCholesterol</a:t>
            </a:r>
            <a:r>
              <a:rPr lang="en-US" b="1" dirty="0" smtClean="0">
                <a:latin typeface="Arial" charset="0"/>
              </a:rPr>
              <a:t>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59575" y="3690925"/>
            <a:ext cx="2232000" cy="118813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</a:rPr>
              <a:t>Structure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latin typeface="Arial" charset="0"/>
              </a:rPr>
              <a:t>Observation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charset="0"/>
              </a:rPr>
              <a:t>“Cholesterol”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44208" y="3429000"/>
            <a:ext cx="2304256" cy="86409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DiagnosticReport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instances (via Tag)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54871" y="1916690"/>
            <a:ext cx="1610948" cy="1156261"/>
            <a:chOff x="3419872" y="1474478"/>
            <a:chExt cx="1610948" cy="1156261"/>
          </a:xfrm>
        </p:grpSpPr>
        <p:pic>
          <p:nvPicPr>
            <p:cNvPr id="20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Straight Arrow Connector 24"/>
          <p:cNvCxnSpPr>
            <a:stCxn id="16" idx="1"/>
          </p:cNvCxnSpPr>
          <p:nvPr/>
        </p:nvCxnSpPr>
        <p:spPr bwMode="auto">
          <a:xfrm flipH="1">
            <a:off x="5580112" y="3861048"/>
            <a:ext cx="864096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88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07175" y="1691516"/>
            <a:ext cx="7142119" cy="310563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profile?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55575" y="2348880"/>
            <a:ext cx="6624737" cy="109812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Metadata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“Lipid Profile” v1.0.0  </a:t>
            </a: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Draft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charset="0"/>
              </a:rPr>
              <a:t>urn:acme.org:lipid-profile:v1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Author: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john.smith@furore.com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55574" y="3638385"/>
            <a:ext cx="6624738" cy="942743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Structure</a:t>
            </a:r>
            <a:r>
              <a:rPr lang="en-US" b="1" dirty="0" smtClean="0">
                <a:latin typeface="Arial" charset="0"/>
              </a:rPr>
              <a:t> “</a:t>
            </a:r>
            <a:r>
              <a:rPr lang="en-US" b="1" dirty="0" err="1" smtClean="0">
                <a:latin typeface="Arial" charset="0"/>
              </a:rPr>
              <a:t>LipidProfile</a:t>
            </a:r>
            <a:r>
              <a:rPr lang="en-US" b="1" dirty="0" smtClean="0">
                <a:latin typeface="Arial" charset="0"/>
              </a:rPr>
              <a:t>”</a:t>
            </a:r>
            <a:endParaRPr lang="en-US" i="1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latin typeface="Arial" charset="0"/>
              </a:rPr>
              <a:t>Element Definitions 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691516"/>
            <a:ext cx="5544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StructureDefinition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i="1" dirty="0" err="1" smtClean="0">
                <a:solidFill>
                  <a:schemeClr val="bg1"/>
                </a:solidFill>
              </a:rPr>
              <a:t>DiagnosticReport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417294" y="5248993"/>
            <a:ext cx="2232000" cy="118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Structure Definition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chemeClr val="bg1"/>
                </a:solidFill>
                <a:latin typeface="Arial" charset="0"/>
              </a:rPr>
              <a:t>Extension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“calculated”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07175" y="5229200"/>
            <a:ext cx="2232000" cy="118813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</a:rPr>
              <a:t>Structure Definition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latin typeface="Arial" charset="0"/>
              </a:rPr>
              <a:t>Observation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charset="0"/>
              </a:rPr>
              <a:t>“Triglyceride”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50030" y="5248994"/>
            <a:ext cx="2232000" cy="118813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</a:rPr>
              <a:t>Structure Definition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latin typeface="Arial" charset="0"/>
              </a:rPr>
              <a:t>Observation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charset="0"/>
              </a:rPr>
              <a:t>“</a:t>
            </a:r>
            <a:r>
              <a:rPr lang="en-US" b="1" dirty="0" err="1" smtClean="0">
                <a:latin typeface="Arial" charset="0"/>
              </a:rPr>
              <a:t>LDLCholesterol</a:t>
            </a:r>
            <a:r>
              <a:rPr lang="en-US" b="1" dirty="0" smtClean="0">
                <a:latin typeface="Arial" charset="0"/>
              </a:rPr>
              <a:t>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/>
          <p:cNvCxnSpPr>
            <a:stCxn id="7" idx="2"/>
            <a:endCxn id="24" idx="0"/>
          </p:cNvCxnSpPr>
          <p:nvPr/>
        </p:nvCxnSpPr>
        <p:spPr bwMode="auto">
          <a:xfrm flipH="1">
            <a:off x="4066030" y="4581128"/>
            <a:ext cx="1913" cy="667866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1" idx="0"/>
          </p:cNvCxnSpPr>
          <p:nvPr/>
        </p:nvCxnSpPr>
        <p:spPr bwMode="auto">
          <a:xfrm flipH="1">
            <a:off x="6533294" y="4593827"/>
            <a:ext cx="6351" cy="655166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3" idx="0"/>
          </p:cNvCxnSpPr>
          <p:nvPr/>
        </p:nvCxnSpPr>
        <p:spPr bwMode="auto">
          <a:xfrm flipH="1">
            <a:off x="1623175" y="4587478"/>
            <a:ext cx="6350" cy="641722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6203" y="485986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Resource Reference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105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1" grpId="0" animBg="1"/>
      <p:bldP spid="23" grpId="0" animBg="1"/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Definitions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Profiles contain “Structure Definitions”</a:t>
            </a:r>
          </a:p>
          <a:p>
            <a:pPr lvl="1"/>
            <a:r>
              <a:rPr lang="en-US" dirty="0" smtClean="0"/>
              <a:t>Base definition of a core Resource or Datatype</a:t>
            </a:r>
          </a:p>
          <a:p>
            <a:pPr lvl="1"/>
            <a:r>
              <a:rPr lang="en-US" dirty="0" smtClean="0"/>
              <a:t>A set of </a:t>
            </a:r>
            <a:r>
              <a:rPr lang="en-US" u="sng" dirty="0" smtClean="0"/>
              <a:t>constraints</a:t>
            </a:r>
            <a:r>
              <a:rPr lang="en-US" dirty="0" smtClean="0"/>
              <a:t> on (nested) elements of a Resource or Datatype</a:t>
            </a:r>
          </a:p>
          <a:p>
            <a:pPr lvl="1"/>
            <a:r>
              <a:rPr lang="en-US" dirty="0" smtClean="0"/>
              <a:t>An extension definition</a:t>
            </a:r>
          </a:p>
        </p:txBody>
      </p:sp>
    </p:spTree>
    <p:extLst>
      <p:ext uri="{BB962C8B-B14F-4D97-AF65-F5344CB8AC3E}">
        <p14:creationId xmlns:p14="http://schemas.microsoft.com/office/powerpoint/2010/main" val="211403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resource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394750"/>
            <a:ext cx="6259083" cy="505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constraining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000" y="1394750"/>
            <a:ext cx="6259083" cy="505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5580112" y="2420888"/>
            <a:ext cx="881010" cy="1305156"/>
            <a:chOff x="5580112" y="2420888"/>
            <a:chExt cx="881010" cy="1305156"/>
          </a:xfrm>
        </p:grpSpPr>
        <p:cxnSp>
          <p:nvCxnSpPr>
            <p:cNvPr id="6" name="Straight Connector 5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" name="Straight Connector 11"/>
          <p:cNvCxnSpPr/>
          <p:nvPr/>
        </p:nvCxnSpPr>
        <p:spPr bwMode="auto">
          <a:xfrm flipH="1">
            <a:off x="1403648" y="4437112"/>
            <a:ext cx="382098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1835696" y="2218978"/>
            <a:ext cx="209975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906269" y="2449359"/>
            <a:ext cx="251360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3714581" y="22768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1880" y="406778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= ‘ok’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92243" y="314096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2240" y="38517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9952" y="493187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Oval Callout 26"/>
          <p:cNvSpPr/>
          <p:nvPr/>
        </p:nvSpPr>
        <p:spPr bwMode="auto">
          <a:xfrm>
            <a:off x="5364088" y="4662428"/>
            <a:ext cx="2304256" cy="1358860"/>
          </a:xfrm>
          <a:prstGeom prst="wedgeEllipseCallout">
            <a:avLst>
              <a:gd name="adj1" fmla="val -75916"/>
              <a:gd name="adj2" fmla="val -1584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Subject 0..1?  Why not  1..1 in spec?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 flipH="1">
            <a:off x="2339752" y="5085184"/>
            <a:ext cx="152510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906270" y="2676213"/>
            <a:ext cx="1073442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703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components</a:t>
            </a:r>
            <a:br>
              <a:rPr lang="en-US" dirty="0" smtClean="0"/>
            </a:br>
            <a:r>
              <a:rPr lang="en-US" sz="2800" dirty="0" smtClean="0"/>
              <a:t>FHIR Conformance layer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01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Authors: </a:t>
            </a:r>
            <a:r>
              <a:rPr lang="en-US" dirty="0"/>
              <a:t>SHALL be capable of providing a value for the element and </a:t>
            </a:r>
            <a:r>
              <a:rPr lang="en-US" dirty="0" smtClean="0"/>
              <a:t>resource</a:t>
            </a:r>
          </a:p>
          <a:p>
            <a:r>
              <a:rPr lang="en-US" dirty="0" smtClean="0"/>
              <a:t>Consumers: </a:t>
            </a:r>
            <a:r>
              <a:rPr lang="en-US" dirty="0"/>
              <a:t>SHALL be capable of extracting and doing </a:t>
            </a:r>
            <a:r>
              <a:rPr lang="en-US" u="sng" dirty="0"/>
              <a:t>something useful</a:t>
            </a:r>
            <a:r>
              <a:rPr lang="en-US" dirty="0"/>
              <a:t> with the data element. </a:t>
            </a:r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/>
              <a:t>Something useful" is context dependent. </a:t>
            </a:r>
            <a:r>
              <a:rPr lang="en-US" dirty="0" smtClean="0"/>
              <a:t>The Profile SHALL </a:t>
            </a:r>
            <a:r>
              <a:rPr lang="en-US" dirty="0"/>
              <a:t>describe what it means for applications to </a:t>
            </a:r>
            <a:r>
              <a:rPr lang="en-US" dirty="0" smtClean="0"/>
              <a:t>“support” </a:t>
            </a:r>
            <a:r>
              <a:rPr lang="en-US" dirty="0"/>
              <a:t>the element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85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Lipid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28800"/>
            <a:ext cx="6589470" cy="4479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516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67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extension has a context </a:t>
            </a:r>
            <a:r>
              <a:rPr lang="en-US" i="1" dirty="0" smtClean="0"/>
              <a:t>type</a:t>
            </a:r>
          </a:p>
          <a:p>
            <a:pPr lvl="1"/>
            <a:r>
              <a:rPr lang="en-US" dirty="0" smtClean="0"/>
              <a:t>Resource, </a:t>
            </a:r>
            <a:r>
              <a:rPr lang="en-US" dirty="0" err="1" smtClean="0"/>
              <a:t>Datatype</a:t>
            </a:r>
            <a:r>
              <a:rPr lang="en-US" dirty="0" smtClean="0"/>
              <a:t>, Extension, Mapping</a:t>
            </a:r>
          </a:p>
          <a:p>
            <a:r>
              <a:rPr lang="en-US" dirty="0" smtClean="0"/>
              <a:t>And a context </a:t>
            </a:r>
            <a:r>
              <a:rPr lang="en-US" i="1" dirty="0" smtClean="0"/>
              <a:t>path</a:t>
            </a:r>
            <a:endParaRPr lang="en-US" dirty="0" smtClean="0"/>
          </a:p>
          <a:p>
            <a:pPr lvl="1"/>
            <a:r>
              <a:rPr lang="en-US" dirty="0" smtClean="0"/>
              <a:t>(Resource</a:t>
            </a:r>
            <a:r>
              <a:rPr lang="en-US" dirty="0"/>
              <a:t>)</a:t>
            </a:r>
            <a:r>
              <a:rPr lang="en-US" dirty="0" smtClean="0"/>
              <a:t> Observation </a:t>
            </a:r>
          </a:p>
          <a:p>
            <a:pPr lvl="2"/>
            <a:r>
              <a:rPr lang="en-US" dirty="0" smtClean="0"/>
              <a:t>“The observation was calculated”</a:t>
            </a:r>
          </a:p>
          <a:p>
            <a:pPr lvl="1"/>
            <a:r>
              <a:rPr lang="en-US" dirty="0" smtClean="0"/>
              <a:t>(Resource) </a:t>
            </a:r>
            <a:r>
              <a:rPr lang="en-US" dirty="0" err="1" smtClean="0"/>
              <a:t>Observation.value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“The observation’s ‘value’ was calculated”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Datatype</a:t>
            </a:r>
            <a:r>
              <a:rPr lang="en-US" dirty="0" smtClean="0"/>
              <a:t>) Quantity</a:t>
            </a:r>
          </a:p>
          <a:p>
            <a:pPr lvl="2"/>
            <a:r>
              <a:rPr lang="en-US" dirty="0" smtClean="0"/>
              <a:t>“This quantity was calculated” (any Quantity used in any resource!)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15265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nl-NL" altLang="nl-NL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nl-NL" alt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6"/>
          <a:stretch/>
        </p:blipFill>
        <p:spPr>
          <a:xfrm>
            <a:off x="299734" y="1831531"/>
            <a:ext cx="8573696" cy="4640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Extension Definition</a:t>
            </a:r>
            <a:endParaRPr lang="nl-NL" dirty="0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 bwMode="auto">
          <a:xfrm flipH="1" flipV="1">
            <a:off x="2748006" y="3692749"/>
            <a:ext cx="4381355" cy="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29361" y="3369584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multiple</a:t>
            </a:r>
          </a:p>
          <a:p>
            <a:r>
              <a:rPr lang="en-US" dirty="0" smtClean="0"/>
              <a:t>contexts!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253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706700"/>
            <a:ext cx="6477904" cy="381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Extending</a:t>
            </a:r>
            <a:r>
              <a:rPr lang="nl-NL" dirty="0" smtClean="0"/>
              <a:t> a name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4794694" y="2103239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362360" y="4911551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065031" y="3212977"/>
            <a:ext cx="6963353" cy="57606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591412" y="2636912"/>
            <a:ext cx="564764" cy="65963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203849" y="3599943"/>
            <a:ext cx="1198841" cy="131160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2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find a representative extension for </a:t>
            </a:r>
            <a:r>
              <a:rPr lang="en-US" dirty="0" smtClean="0"/>
              <a:t>Practitioner</a:t>
            </a:r>
          </a:p>
          <a:p>
            <a:pPr lvl="1"/>
            <a:r>
              <a:rPr lang="en-US" dirty="0" smtClean="0"/>
              <a:t>E.g. Classification</a:t>
            </a:r>
          </a:p>
          <a:p>
            <a:pPr lvl="1"/>
            <a:r>
              <a:rPr lang="en-US" dirty="0" smtClean="0">
                <a:hlinkClick r:id="rId3"/>
              </a:rPr>
              <a:t>http://hl7.org/implement/standards/fhir/extension-practitioner-classification.html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it to the </a:t>
            </a:r>
            <a:r>
              <a:rPr lang="en-US" dirty="0" smtClean="0"/>
              <a:t>Practitioner</a:t>
            </a:r>
            <a:endParaRPr lang="en-US" dirty="0" smtClean="0"/>
          </a:p>
          <a:p>
            <a:pPr marL="0" indent="0"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962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…then add extensions for each element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555" y="2924944"/>
            <a:ext cx="3210373" cy="18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33" y="2924944"/>
            <a:ext cx="1991003" cy="12955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3984636" y="3203651"/>
            <a:ext cx="1585673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 bwMode="auto">
          <a:xfrm>
            <a:off x="5436096" y="3645024"/>
            <a:ext cx="1872208" cy="316671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63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constraints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67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…beyond cardinalities and bindings, there are a lot of other conditions you might want to formulate:</a:t>
            </a:r>
          </a:p>
          <a:p>
            <a:pPr lvl="1"/>
            <a:r>
              <a:rPr lang="en-US" dirty="0" smtClean="0"/>
              <a:t>“If </a:t>
            </a:r>
            <a:r>
              <a:rPr lang="en-US" dirty="0"/>
              <a:t>a </a:t>
            </a:r>
            <a:r>
              <a:rPr lang="en-US" dirty="0" smtClean="0"/>
              <a:t>Cholesterol value result </a:t>
            </a:r>
            <a:r>
              <a:rPr lang="en-US" dirty="0"/>
              <a:t>is not available, use the comments </a:t>
            </a:r>
            <a:r>
              <a:rPr lang="en-US" dirty="0" smtClean="0"/>
              <a:t>field” </a:t>
            </a:r>
            <a:endParaRPr lang="en-US" dirty="0"/>
          </a:p>
          <a:p>
            <a:pPr lvl="1"/>
            <a:r>
              <a:rPr lang="en-US" dirty="0" smtClean="0"/>
              <a:t>“A patient’s birthdate must be on or before today’s date”</a:t>
            </a:r>
          </a:p>
          <a:p>
            <a:r>
              <a:rPr lang="en-US" dirty="0" smtClean="0"/>
              <a:t>These may concern a single element, or cover multiple elements.</a:t>
            </a:r>
          </a:p>
        </p:txBody>
      </p:sp>
    </p:spTree>
    <p:extLst>
      <p:ext uri="{BB962C8B-B14F-4D97-AF65-F5344CB8AC3E}">
        <p14:creationId xmlns:p14="http://schemas.microsoft.com/office/powerpoint/2010/main" val="8861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18628</TotalTime>
  <Words>4424</Words>
  <Application>Microsoft Office PowerPoint</Application>
  <PresentationFormat>On-screen Show (4:3)</PresentationFormat>
  <Paragraphs>1015</Paragraphs>
  <Slides>125</Slides>
  <Notes>69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6" baseType="lpstr">
      <vt:lpstr>Refined</vt:lpstr>
      <vt:lpstr>FHIR for specifiers</vt:lpstr>
      <vt:lpstr>Who am I?</vt:lpstr>
      <vt:lpstr>Contents of this tutorial</vt:lpstr>
      <vt:lpstr>Introduction FHIR Conformance Layer</vt:lpstr>
      <vt:lpstr>The need for profiling</vt:lpstr>
      <vt:lpstr>The need for profiling</vt:lpstr>
      <vt:lpstr>The need for profiles</vt:lpstr>
      <vt:lpstr>Define FHIR “Profiling”?</vt:lpstr>
      <vt:lpstr>Principal components FHIR Conformance layer</vt:lpstr>
      <vt:lpstr>Conformance Resources</vt:lpstr>
      <vt:lpstr>Conformance Resources</vt:lpstr>
      <vt:lpstr>Terminology</vt:lpstr>
      <vt:lpstr>Content</vt:lpstr>
      <vt:lpstr>Operations</vt:lpstr>
      <vt:lpstr>Miscellaneous</vt:lpstr>
      <vt:lpstr>Overview FHIR Conformance resources</vt:lpstr>
      <vt:lpstr>ImplementationGuide</vt:lpstr>
      <vt:lpstr>ImplementationGuide</vt:lpstr>
      <vt:lpstr>ImplementationGuide</vt:lpstr>
      <vt:lpstr>StructureDefinition</vt:lpstr>
      <vt:lpstr>StructureDefinition</vt:lpstr>
      <vt:lpstr>NamingSystem</vt:lpstr>
      <vt:lpstr>ValueSet</vt:lpstr>
      <vt:lpstr>ValueSet</vt:lpstr>
      <vt:lpstr>ConceptMap</vt:lpstr>
      <vt:lpstr>OperationDefinition</vt:lpstr>
      <vt:lpstr>OperationDefinition</vt:lpstr>
      <vt:lpstr>SearchParameter</vt:lpstr>
      <vt:lpstr>Conformance</vt:lpstr>
      <vt:lpstr>Conformance</vt:lpstr>
      <vt:lpstr>Used in the core spec</vt:lpstr>
      <vt:lpstr>Used in the core spec</vt:lpstr>
      <vt:lpstr>Implementation guides</vt:lpstr>
      <vt:lpstr>Examples</vt:lpstr>
      <vt:lpstr>Different Kinds</vt:lpstr>
      <vt:lpstr>Structure of a Profile</vt:lpstr>
      <vt:lpstr>Typical Content</vt:lpstr>
      <vt:lpstr>ImplementationGuide</vt:lpstr>
      <vt:lpstr>Conformance Package</vt:lpstr>
      <vt:lpstr>Documentation Pages</vt:lpstr>
      <vt:lpstr>Global Profiles</vt:lpstr>
      <vt:lpstr>Dependencies</vt:lpstr>
      <vt:lpstr>Publish!</vt:lpstr>
      <vt:lpstr>Forge - Lipid</vt:lpstr>
      <vt:lpstr>Value sets</vt:lpstr>
      <vt:lpstr>Coded types</vt:lpstr>
      <vt:lpstr>CodeSystem vs. ValueSet</vt:lpstr>
      <vt:lpstr>“Special” cases</vt:lpstr>
      <vt:lpstr>Identification of CodeSystems</vt:lpstr>
      <vt:lpstr>Coded types (again)</vt:lpstr>
      <vt:lpstr>PowerPoint Presentation</vt:lpstr>
      <vt:lpstr>ValueSets</vt:lpstr>
      <vt:lpstr>ValueSets</vt:lpstr>
      <vt:lpstr>ValueSets</vt:lpstr>
      <vt:lpstr>Bindings</vt:lpstr>
      <vt:lpstr>Profiling bindings</vt:lpstr>
      <vt:lpstr>This is not too hard…</vt:lpstr>
      <vt:lpstr>ValueSet Editor</vt:lpstr>
      <vt:lpstr>ValueSet Editor</vt:lpstr>
      <vt:lpstr>ValueSet Editor</vt:lpstr>
      <vt:lpstr>Refer to ValueSet</vt:lpstr>
      <vt:lpstr>Refer to ValueSet</vt:lpstr>
      <vt:lpstr>Structuredefinition</vt:lpstr>
      <vt:lpstr>PowerPoint Presentation</vt:lpstr>
      <vt:lpstr>Profiling a resource</vt:lpstr>
      <vt:lpstr>Profiling a resource</vt:lpstr>
      <vt:lpstr>Uses for profiles</vt:lpstr>
      <vt:lpstr>In v3 CDA…”text-based”</vt:lpstr>
      <vt:lpstr>Write by hand…? Forge!</vt:lpstr>
      <vt:lpstr>Publish!</vt:lpstr>
      <vt:lpstr>Who publishes?</vt:lpstr>
      <vt:lpstr>Layered profiles</vt:lpstr>
      <vt:lpstr>(Distributed) validation</vt:lpstr>
      <vt:lpstr>Examples…</vt:lpstr>
      <vt:lpstr>Example: Lipid</vt:lpstr>
      <vt:lpstr>Forge - Lipid</vt:lpstr>
      <vt:lpstr>Metadata and versions</vt:lpstr>
      <vt:lpstr>What’s in a profile?</vt:lpstr>
      <vt:lpstr>Tagging a Resource</vt:lpstr>
      <vt:lpstr>Referring to a profile</vt:lpstr>
      <vt:lpstr>Versioning…</vt:lpstr>
      <vt:lpstr>“Non-breaking change”?</vt:lpstr>
      <vt:lpstr>Authoring a Profile</vt:lpstr>
      <vt:lpstr>Structures</vt:lpstr>
      <vt:lpstr>What’s in a profile?</vt:lpstr>
      <vt:lpstr>What’s in a profile?</vt:lpstr>
      <vt:lpstr>Structure Definitions</vt:lpstr>
      <vt:lpstr>Observation resource</vt:lpstr>
      <vt:lpstr>Let’s start constraining</vt:lpstr>
      <vt:lpstr>Must support?</vt:lpstr>
      <vt:lpstr>Lipid</vt:lpstr>
      <vt:lpstr>extensions</vt:lpstr>
      <vt:lpstr>Extension Context</vt:lpstr>
      <vt:lpstr>Extension Definition</vt:lpstr>
      <vt:lpstr>Extending a name</vt:lpstr>
      <vt:lpstr>Extensions</vt:lpstr>
      <vt:lpstr>The “Basic” resource</vt:lpstr>
      <vt:lpstr>Formal constraints</vt:lpstr>
      <vt:lpstr>Formal constraints</vt:lpstr>
      <vt:lpstr>Formal constraints</vt:lpstr>
      <vt:lpstr>Context of the constraint</vt:lpstr>
      <vt:lpstr>Example XPath</vt:lpstr>
      <vt:lpstr>More XPath</vt:lpstr>
      <vt:lpstr>XPath concerns</vt:lpstr>
      <vt:lpstr>Introducing FHIR Path</vt:lpstr>
      <vt:lpstr>FHIR Path applications</vt:lpstr>
      <vt:lpstr>FHIR Path syntax</vt:lpstr>
      <vt:lpstr>FHIR Path syntax</vt:lpstr>
      <vt:lpstr>FHIR Path special paths</vt:lpstr>
      <vt:lpstr>FHIR Path functions</vt:lpstr>
      <vt:lpstr>FHIR Path operators</vt:lpstr>
      <vt:lpstr>FHIR Path constants</vt:lpstr>
      <vt:lpstr>FHIR Path libraries</vt:lpstr>
      <vt:lpstr>FHIR Path - Acceptance</vt:lpstr>
      <vt:lpstr>Resource builder</vt:lpstr>
      <vt:lpstr>ClinFhir.com</vt:lpstr>
      <vt:lpstr>Select Profile</vt:lpstr>
      <vt:lpstr>Edit Resource</vt:lpstr>
      <vt:lpstr>Edit Profile</vt:lpstr>
      <vt:lpstr>FHIR Registry</vt:lpstr>
      <vt:lpstr>FHIR Registry</vt:lpstr>
      <vt:lpstr>Search</vt:lpstr>
      <vt:lpstr>Project</vt:lpstr>
      <vt:lpstr>Resource</vt:lpstr>
      <vt:lpstr>Forge – Import/Publish</vt:lpstr>
    </vt:vector>
  </TitlesOfParts>
  <Company>Furore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for Specifiers</dc:title>
  <dc:subject>FHIR Conformance Layer &amp; profiling</dc:subject>
  <dc:creator>Michel Rutten</dc:creator>
  <cp:keywords>FHIR Profile Conformance</cp:keywords>
  <dc:description>For HL7 WGM Orlando, Januari 2016</dc:description>
  <cp:lastModifiedBy>Michel Rutten</cp:lastModifiedBy>
  <cp:revision>930</cp:revision>
  <dcterms:created xsi:type="dcterms:W3CDTF">2012-12-03T20:41:34Z</dcterms:created>
  <dcterms:modified xsi:type="dcterms:W3CDTF">2016-01-12T16:54:17Z</dcterms:modified>
  <cp:contentStatus>Draft</cp:contentStatus>
</cp:coreProperties>
</file>